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handoutMasterIdLst>
    <p:handoutMasterId r:id="rId18"/>
  </p:handoutMasterIdLst>
  <p:sldIdLst>
    <p:sldId id="987" r:id="rId5"/>
    <p:sldId id="990" r:id="rId6"/>
    <p:sldId id="992" r:id="rId7"/>
    <p:sldId id="994" r:id="rId8"/>
    <p:sldId id="995" r:id="rId9"/>
    <p:sldId id="997" r:id="rId10"/>
    <p:sldId id="993" r:id="rId11"/>
    <p:sldId id="989" r:id="rId12"/>
    <p:sldId id="986" r:id="rId13"/>
    <p:sldId id="991" r:id="rId14"/>
    <p:sldId id="988" r:id="rId15"/>
    <p:sldId id="287"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922"/>
    <a:srgbClr val="000099"/>
    <a:srgbClr val="FED471"/>
    <a:srgbClr val="0071C5"/>
    <a:srgbClr val="B4BABD"/>
    <a:srgbClr val="D7DF23"/>
    <a:srgbClr val="8DC63F"/>
    <a:srgbClr val="F37021"/>
    <a:srgbClr val="FFC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039" autoAdjust="0"/>
    <p:restoredTop sz="83669" autoAdjust="0"/>
  </p:normalViewPr>
  <p:slideViewPr>
    <p:cSldViewPr snapToGrid="0">
      <p:cViewPr varScale="1">
        <p:scale>
          <a:sx n="90" d="100"/>
          <a:sy n="90" d="100"/>
        </p:scale>
        <p:origin x="-2310" y="-102"/>
      </p:cViewPr>
      <p:guideLst>
        <p:guide orient="horz" pos="880"/>
        <p:guide pos="288"/>
        <p:guide pos="5472"/>
      </p:guideLst>
    </p:cSldViewPr>
  </p:slideViewPr>
  <p:notesTextViewPr>
    <p:cViewPr>
      <p:scale>
        <a:sx n="100" d="100"/>
        <a:sy n="100" d="100"/>
      </p:scale>
      <p:origin x="0" y="0"/>
    </p:cViewPr>
  </p:notesTextViewPr>
  <p:sorterViewPr>
    <p:cViewPr>
      <p:scale>
        <a:sx n="105" d="100"/>
        <a:sy n="105" d="100"/>
      </p:scale>
      <p:origin x="0" y="0"/>
    </p:cViewPr>
  </p:sorterViewPr>
  <p:notesViewPr>
    <p:cSldViewPr snapToGrid="0">
      <p:cViewPr>
        <p:scale>
          <a:sx n="100" d="100"/>
          <a:sy n="100" d="100"/>
        </p:scale>
        <p:origin x="-780" y="2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3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dirty="0">
                <a:latin typeface="Arial" charset="0"/>
                <a:ea typeface="+mn-ea"/>
                <a:cs typeface="Arial" charset="0"/>
              </a:defRPr>
            </a:lvl1pPr>
          </a:lstStyle>
          <a:p>
            <a:pPr>
              <a:defRPr/>
            </a:pPr>
            <a:endParaRPr lang="en-US" dirty="0">
              <a:latin typeface="Verdana" pitchFamily="34" charset="0"/>
              <a:cs typeface="Verdana" pitchFamily="34" charset="0"/>
            </a:endParaRPr>
          </a:p>
        </p:txBody>
      </p:sp>
      <p:sp>
        <p:nvSpPr>
          <p:cNvPr id="8335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A347C99-DDC4-41FB-BD47-F99DF20EF5CF}" type="datetimeFigureOut">
              <a:rPr lang="en-US">
                <a:latin typeface="Verdana" pitchFamily="34" charset="0"/>
              </a:rPr>
              <a:pPr/>
              <a:t>9/11/2012</a:t>
            </a:fld>
            <a:endParaRPr lang="en-US" dirty="0">
              <a:latin typeface="Verdana" pitchFamily="34" charset="0"/>
            </a:endParaRPr>
          </a:p>
        </p:txBody>
      </p:sp>
      <p:sp>
        <p:nvSpPr>
          <p:cNvPr id="8335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dirty="0">
                <a:latin typeface="Arial" charset="0"/>
                <a:ea typeface="+mn-ea"/>
                <a:cs typeface="Arial" charset="0"/>
              </a:defRPr>
            </a:lvl1pPr>
          </a:lstStyle>
          <a:p>
            <a:pPr>
              <a:defRPr/>
            </a:pPr>
            <a:endParaRPr lang="en-US" dirty="0">
              <a:latin typeface="Verdana" pitchFamily="34" charset="0"/>
              <a:cs typeface="Verdana" pitchFamily="34" charset="0"/>
            </a:endParaRPr>
          </a:p>
        </p:txBody>
      </p:sp>
      <p:sp>
        <p:nvSpPr>
          <p:cNvPr id="8335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0F59FE-A579-4631-A088-0B77B1E08B79}" type="slidenum">
              <a:rPr lang="en-US">
                <a:latin typeface="Verdana" pitchFamily="34" charset="0"/>
              </a:rPr>
              <a:pPr/>
              <a:t>‹#›</a:t>
            </a:fld>
            <a:endParaRPr lang="en-US" dirty="0">
              <a:latin typeface="Verdana" pitchFamily="34" charset="0"/>
            </a:endParaRPr>
          </a:p>
        </p:txBody>
      </p:sp>
    </p:spTree>
    <p:extLst>
      <p:ext uri="{BB962C8B-B14F-4D97-AF65-F5344CB8AC3E}">
        <p14:creationId xmlns:p14="http://schemas.microsoft.com/office/powerpoint/2010/main" val="2624767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b="0" dirty="0">
                <a:latin typeface="Verdana" pitchFamily="34" charset="0"/>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Verdana" pitchFamily="34" charset="0"/>
              </a:defRPr>
            </a:lvl1pPr>
          </a:lstStyle>
          <a:p>
            <a:fld id="{E3FB7B44-65B2-4B08-8458-1EC3A042B088}" type="datetimeFigureOut">
              <a:rPr lang="en-US" smtClean="0"/>
              <a:pPr/>
              <a:t>9/11/2012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b="0" dirty="0">
                <a:latin typeface="Verdana" pitchFamily="34" charset="0"/>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Verdana" pitchFamily="34" charset="0"/>
              </a:defRPr>
            </a:lvl1pPr>
          </a:lstStyle>
          <a:p>
            <a:fld id="{D0DC071B-EDB1-4327-8847-F29BC6F9D438}" type="slidenum">
              <a:rPr lang="en-US" smtClean="0"/>
              <a:pPr/>
              <a:t>‹#›</a:t>
            </a:fld>
            <a:endParaRPr lang="en-US" dirty="0"/>
          </a:p>
        </p:txBody>
      </p:sp>
    </p:spTree>
    <p:extLst>
      <p:ext uri="{BB962C8B-B14F-4D97-AF65-F5344CB8AC3E}">
        <p14:creationId xmlns:p14="http://schemas.microsoft.com/office/powerpoint/2010/main" val="19608502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p:cNvSpPr>
          <p:nvPr>
            <p:ph type="sldImg"/>
          </p:nvPr>
        </p:nvSpPr>
        <p:spPr>
          <a:xfrm>
            <a:off x="1293813" y="687388"/>
            <a:ext cx="4567237" cy="3427412"/>
          </a:xfrm>
          <a:solidFill>
            <a:srgbClr val="FFFFFF"/>
          </a:solidFill>
          <a:ln/>
        </p:spPr>
      </p:sp>
      <p:sp>
        <p:nvSpPr>
          <p:cNvPr id="19458" name="Rectangle 3"/>
          <p:cNvSpPr>
            <a:spLocks noGrp="1" noChangeArrowheads="1"/>
          </p:cNvSpPr>
          <p:nvPr>
            <p:ph type="body" idx="1"/>
          </p:nvPr>
        </p:nvSpPr>
        <p:spPr>
          <a:xfrm>
            <a:off x="915294" y="4343704"/>
            <a:ext cx="5027414" cy="4113892"/>
          </a:xfrm>
          <a:solidFill>
            <a:srgbClr val="FFFFFF"/>
          </a:solidFill>
          <a:ln>
            <a:solidFill>
              <a:srgbClr val="000000"/>
            </a:solidFill>
          </a:ln>
        </p:spPr>
        <p:txBody>
          <a:bodyPr lIns="91415" tIns="45708" rIns="91415" bIns="45708"/>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many cases, the end user *doesn't know* how big or complicated a model is needed or desirable for the package.  Our immediate difficulty is in ensuring that simulation is efficient but also accurate.  </a:t>
            </a:r>
          </a:p>
          <a:p>
            <a:endParaRPr lang="en-US" dirty="0"/>
          </a:p>
        </p:txBody>
      </p:sp>
      <p:sp>
        <p:nvSpPr>
          <p:cNvPr id="4" name="Slide Number Placeholder 3"/>
          <p:cNvSpPr>
            <a:spLocks noGrp="1"/>
          </p:cNvSpPr>
          <p:nvPr>
            <p:ph type="sldNum" sz="quarter" idx="10"/>
          </p:nvPr>
        </p:nvSpPr>
        <p:spPr/>
        <p:txBody>
          <a:bodyPr/>
          <a:lstStyle/>
          <a:p>
            <a:fld id="{D0DC071B-EDB1-4327-8847-F29BC6F9D438}" type="slidenum">
              <a:rPr lang="en-US" smtClean="0"/>
              <a:pPr/>
              <a:t>4</a:t>
            </a:fld>
            <a:endParaRPr lang="en-US" dirty="0"/>
          </a:p>
        </p:txBody>
      </p:sp>
    </p:spTree>
    <p:extLst>
      <p:ext uri="{BB962C8B-B14F-4D97-AF65-F5344CB8AC3E}">
        <p14:creationId xmlns:p14="http://schemas.microsoft.com/office/powerpoint/2010/main" val="1716980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I have a massive, 1000 port model…</a:t>
            </a:r>
          </a:p>
          <a:p>
            <a:pPr marL="171450" indent="-171450">
              <a:buFontTx/>
              <a:buChar char="-"/>
            </a:pPr>
            <a:r>
              <a:rPr lang="en-US" dirty="0" smtClean="0"/>
              <a:t>the end user is guaranteed to be able to analyze the crosstalk on a 1000 pin device</a:t>
            </a:r>
          </a:p>
          <a:p>
            <a:pPr marL="171450" indent="-171450">
              <a:buFontTx/>
              <a:buChar char="-"/>
            </a:pPr>
            <a:r>
              <a:rPr lang="en-US" dirty="0" smtClean="0"/>
              <a:t>the model maker has a huge burden to extract this correctly</a:t>
            </a:r>
          </a:p>
          <a:p>
            <a:pPr marL="171450" indent="-171450">
              <a:buFontTx/>
              <a:buChar char="-"/>
            </a:pPr>
            <a:r>
              <a:rPr lang="en-US" dirty="0" smtClean="0"/>
              <a:t>further, if the end user is only interested in a few pins, either the end user or the EDA tool has to intelligently reduce, terminate, etc. this massive model for the end user's purposes, or else you end up with 2 days of simulation to analyze 3 pins. </a:t>
            </a:r>
          </a:p>
          <a:p>
            <a:pPr marL="0" indent="0">
              <a:buFontTx/>
              <a:buNone/>
            </a:pPr>
            <a:r>
              <a:rPr lang="en-US" dirty="0" smtClean="0"/>
              <a:t>Similar analyses</a:t>
            </a:r>
            <a:r>
              <a:rPr lang="en-US" baseline="0" dirty="0" smtClean="0"/>
              <a:t> apply to the other scenarios</a:t>
            </a:r>
          </a:p>
          <a:p>
            <a:pPr marL="0" indent="0">
              <a:buFontTx/>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D0DC071B-EDB1-4327-8847-F29BC6F9D438}" type="slidenum">
              <a:rPr lang="en-US" smtClean="0"/>
              <a:pPr/>
              <a:t>5</a:t>
            </a:fld>
            <a:endParaRPr lang="en-US" dirty="0"/>
          </a:p>
        </p:txBody>
      </p:sp>
    </p:spTree>
    <p:extLst>
      <p:ext uri="{BB962C8B-B14F-4D97-AF65-F5344CB8AC3E}">
        <p14:creationId xmlns:p14="http://schemas.microsoft.com/office/powerpoint/2010/main" val="1557324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model maker chooses only to provide a two port model, there's nothing the EDA tool or end user can do to make it cover more or something different than what is supported. </a:t>
            </a:r>
          </a:p>
          <a:p>
            <a:endParaRPr lang="en-US" dirty="0" smtClean="0"/>
          </a:p>
          <a:p>
            <a:r>
              <a:rPr lang="en-US" dirty="0" smtClean="0"/>
              <a:t>In other words, without swathing or more exotic algorithmic treatments (a burden to the EDA vendor), a two port model can only be used to accurately simulate crosstalk between two ports at a time.</a:t>
            </a:r>
          </a:p>
          <a:p>
            <a:endParaRPr lang="en-US" dirty="0"/>
          </a:p>
        </p:txBody>
      </p:sp>
      <p:sp>
        <p:nvSpPr>
          <p:cNvPr id="4" name="Slide Number Placeholder 3"/>
          <p:cNvSpPr>
            <a:spLocks noGrp="1"/>
          </p:cNvSpPr>
          <p:nvPr>
            <p:ph type="sldNum" sz="quarter" idx="10"/>
          </p:nvPr>
        </p:nvSpPr>
        <p:spPr/>
        <p:txBody>
          <a:bodyPr/>
          <a:lstStyle/>
          <a:p>
            <a:fld id="{D0DC071B-EDB1-4327-8847-F29BC6F9D438}" type="slidenum">
              <a:rPr lang="en-US" smtClean="0"/>
              <a:pPr/>
              <a:t>6</a:t>
            </a:fld>
            <a:endParaRPr lang="en-US" dirty="0"/>
          </a:p>
        </p:txBody>
      </p:sp>
    </p:spTree>
    <p:extLst>
      <p:ext uri="{BB962C8B-B14F-4D97-AF65-F5344CB8AC3E}">
        <p14:creationId xmlns:p14="http://schemas.microsoft.com/office/powerpoint/2010/main" val="5812732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pic>
        <p:nvPicPr>
          <p:cNvPr id="4" name="Picture 8" descr="PPTCovers-01.png"/>
          <p:cNvPicPr>
            <a:picLocks noChangeAspect="1"/>
          </p:cNvPicPr>
          <p:nvPr userDrawn="1"/>
        </p:nvPicPr>
        <p:blipFill>
          <a:blip r:embed="rId2" cstate="print"/>
          <a:srcRect/>
          <a:stretch>
            <a:fillRect/>
          </a:stretch>
        </p:blipFill>
        <p:spPr bwMode="auto">
          <a:xfrm>
            <a:off x="0" y="1670050"/>
            <a:ext cx="8269288" cy="3822700"/>
          </a:xfrm>
          <a:prstGeom prst="rect">
            <a:avLst/>
          </a:prstGeom>
          <a:noFill/>
          <a:ln w="9525">
            <a:noFill/>
            <a:miter lim="800000"/>
            <a:headEnd/>
            <a:tailEnd/>
          </a:ln>
        </p:spPr>
      </p:pic>
      <p:pic>
        <p:nvPicPr>
          <p:cNvPr id="6" name="Picture 10"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A36E4BD0-5696-4988-9844-E920C5295701}"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48131" name="Rectangle 3"/>
          <p:cNvSpPr>
            <a:spLocks noGrp="1" noChangeArrowheads="1"/>
          </p:cNvSpPr>
          <p:nvPr>
            <p:ph type="ctrTitle"/>
          </p:nvPr>
        </p:nvSpPr>
        <p:spPr>
          <a:xfrm>
            <a:off x="457201" y="2640386"/>
            <a:ext cx="6784760" cy="553998"/>
          </a:xfrm>
        </p:spPr>
        <p:txBody>
          <a:bodyPr wrap="none" anchor="ctr">
            <a:spAutoFit/>
          </a:bodyPr>
          <a:lstStyle>
            <a:lvl1pPr algn="l">
              <a:lnSpc>
                <a:spcPct val="100000"/>
              </a:lnSpc>
              <a:defRPr sz="3600" b="0" i="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48132" name="Rectangle 4"/>
          <p:cNvSpPr>
            <a:spLocks noGrp="1" noChangeArrowheads="1"/>
          </p:cNvSpPr>
          <p:nvPr>
            <p:ph type="subTitle" idx="1"/>
          </p:nvPr>
        </p:nvSpPr>
        <p:spPr>
          <a:xfrm>
            <a:off x="2378240" y="4353385"/>
            <a:ext cx="4466738" cy="307777"/>
          </a:xfrm>
        </p:spPr>
        <p:txBody>
          <a:bodyPr>
            <a:spAutoFit/>
          </a:bodyPr>
          <a:lstStyle>
            <a:lvl1pPr marL="0" indent="0" algn="l">
              <a:lnSpc>
                <a:spcPts val="2400"/>
              </a:lnSpc>
              <a:spcBef>
                <a:spcPts val="0"/>
              </a:spcBef>
              <a:spcAft>
                <a:spcPts val="1200"/>
              </a:spcAft>
              <a:defRPr sz="2000">
                <a:solidFill>
                  <a:schemeClr val="bg1"/>
                </a:solidFill>
                <a:latin typeface="Verdana" pitchFamily="34" charset="0"/>
                <a:cs typeface="Verdana" pitchFamily="34" charset="0"/>
              </a:defRPr>
            </a:lvl1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pic>
        <p:nvPicPr>
          <p:cNvPr id="3" name="Picture 8" descr="Intel_logo_white.png"/>
          <p:cNvPicPr>
            <a:picLocks noChangeAspect="1"/>
          </p:cNvPicPr>
          <p:nvPr userDrawn="1"/>
        </p:nvPicPr>
        <p:blipFill>
          <a:blip r:embed="rId2" cstate="print"/>
          <a:srcRect/>
          <a:stretch>
            <a:fillRect/>
          </a:stretch>
        </p:blipFill>
        <p:spPr bwMode="auto">
          <a:xfrm>
            <a:off x="7970838" y="301625"/>
            <a:ext cx="868362" cy="573088"/>
          </a:xfrm>
          <a:prstGeom prst="rect">
            <a:avLst/>
          </a:prstGeom>
          <a:noFill/>
          <a:ln w="9525">
            <a:noFill/>
            <a:miter lim="800000"/>
            <a:headEnd/>
            <a:tailEnd/>
          </a:ln>
        </p:spPr>
      </p:pic>
      <p:sp>
        <p:nvSpPr>
          <p:cNvPr id="2" name="Title 1"/>
          <p:cNvSpPr>
            <a:spLocks noGrp="1"/>
          </p:cNvSpPr>
          <p:nvPr>
            <p:ph type="title"/>
          </p:nvPr>
        </p:nvSpPr>
        <p:spPr>
          <a:xfrm>
            <a:off x="457200" y="2514601"/>
            <a:ext cx="6477000" cy="1362075"/>
          </a:xfrm>
        </p:spPr>
        <p:txBody>
          <a:bodyPr anchor="ctr"/>
          <a:lstStyle>
            <a:lvl1pPr algn="l">
              <a:lnSpc>
                <a:spcPct val="100000"/>
              </a:lnSpc>
              <a:defRPr sz="38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5" name="Slide Number Placeholder 4"/>
          <p:cNvSpPr>
            <a:spLocks noGrp="1" noChangeArrowheads="1"/>
          </p:cNvSpPr>
          <p:nvPr>
            <p:ph type="sldNum" sz="quarter" idx="10"/>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8E85CECA-F3AF-417F-9145-C575404BEF7B}"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inal Slide with White Logo">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pic>
        <p:nvPicPr>
          <p:cNvPr id="2" name="Picture 8" descr="intel_wht_rgb_3000.png"/>
          <p:cNvPicPr>
            <a:picLocks noChangeAspect="1"/>
          </p:cNvPicPr>
          <p:nvPr userDrawn="1"/>
        </p:nvPicPr>
        <p:blipFill>
          <a:blip r:embed="rId2" cstate="print"/>
          <a:srcRect/>
          <a:stretch>
            <a:fillRect/>
          </a:stretch>
        </p:blipFill>
        <p:spPr bwMode="auto">
          <a:xfrm>
            <a:off x="3122613" y="2473325"/>
            <a:ext cx="2898775" cy="191135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nal Slide with Blue Logo">
    <p:spTree>
      <p:nvGrpSpPr>
        <p:cNvPr id="1" name=""/>
        <p:cNvGrpSpPr/>
        <p:nvPr/>
      </p:nvGrpSpPr>
      <p:grpSpPr>
        <a:xfrm>
          <a:off x="0" y="0"/>
          <a:ext cx="0" cy="0"/>
          <a:chOff x="0" y="0"/>
          <a:chExt cx="0" cy="0"/>
        </a:xfrm>
      </p:grpSpPr>
      <p:pic>
        <p:nvPicPr>
          <p:cNvPr id="2" name="Picture 8" descr="intel_rgb_3000.png"/>
          <p:cNvPicPr>
            <a:picLocks noChangeAspect="1"/>
          </p:cNvPicPr>
          <p:nvPr userDrawn="1"/>
        </p:nvPicPr>
        <p:blipFill>
          <a:blip r:embed="rId2" cstate="print"/>
          <a:srcRect/>
          <a:stretch>
            <a:fillRect/>
          </a:stretch>
        </p:blipFill>
        <p:spPr bwMode="auto">
          <a:xfrm>
            <a:off x="3122613" y="2473325"/>
            <a:ext cx="2898775" cy="191135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2">
    <p:spTree>
      <p:nvGrpSpPr>
        <p:cNvPr id="1" name=""/>
        <p:cNvGrpSpPr/>
        <p:nvPr/>
      </p:nvGrpSpPr>
      <p:grpSpPr>
        <a:xfrm>
          <a:off x="0" y="0"/>
          <a:ext cx="0" cy="0"/>
          <a:chOff x="0" y="0"/>
          <a:chExt cx="0" cy="0"/>
        </a:xfrm>
      </p:grpSpPr>
      <p:pic>
        <p:nvPicPr>
          <p:cNvPr id="4" name="Picture 8" descr="PPTCovers-02.png"/>
          <p:cNvPicPr>
            <a:picLocks noChangeAspect="1"/>
          </p:cNvPicPr>
          <p:nvPr userDrawn="1"/>
        </p:nvPicPr>
        <p:blipFill>
          <a:blip r:embed="rId2" cstate="print"/>
          <a:srcRect/>
          <a:stretch>
            <a:fillRect/>
          </a:stretch>
        </p:blipFill>
        <p:spPr bwMode="auto">
          <a:xfrm>
            <a:off x="0" y="1625600"/>
            <a:ext cx="8256588" cy="4102100"/>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7F155246-06C9-419D-AFB1-9F187B6BADE0}"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8" name="Rectangle 3"/>
          <p:cNvSpPr>
            <a:spLocks noGrp="1" noChangeArrowheads="1"/>
          </p:cNvSpPr>
          <p:nvPr>
            <p:ph type="ctrTitle"/>
          </p:nvPr>
        </p:nvSpPr>
        <p:spPr>
          <a:xfrm>
            <a:off x="457201" y="2379360"/>
            <a:ext cx="6784760" cy="553998"/>
          </a:xfrm>
        </p:spPr>
        <p:txBody>
          <a:bodyPr wrap="none"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0" name="Rectangle 4"/>
          <p:cNvSpPr>
            <a:spLocks noGrp="1" noChangeArrowheads="1"/>
          </p:cNvSpPr>
          <p:nvPr>
            <p:ph type="subTitle" idx="1"/>
          </p:nvPr>
        </p:nvSpPr>
        <p:spPr>
          <a:xfrm>
            <a:off x="460188" y="3264183"/>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Option 3">
    <p:spTree>
      <p:nvGrpSpPr>
        <p:cNvPr id="1" name=""/>
        <p:cNvGrpSpPr/>
        <p:nvPr/>
      </p:nvGrpSpPr>
      <p:grpSpPr>
        <a:xfrm>
          <a:off x="0" y="0"/>
          <a:ext cx="0" cy="0"/>
          <a:chOff x="0" y="0"/>
          <a:chExt cx="0" cy="0"/>
        </a:xfrm>
      </p:grpSpPr>
      <p:pic>
        <p:nvPicPr>
          <p:cNvPr id="4" name="Picture 8" descr="PPTCovers-03.png"/>
          <p:cNvPicPr>
            <a:picLocks noChangeAspect="1"/>
          </p:cNvPicPr>
          <p:nvPr userDrawn="1"/>
        </p:nvPicPr>
        <p:blipFill>
          <a:blip r:embed="rId2" cstate="print"/>
          <a:srcRect/>
          <a:stretch>
            <a:fillRect/>
          </a:stretch>
        </p:blipFill>
        <p:spPr bwMode="auto">
          <a:xfrm>
            <a:off x="0" y="1770063"/>
            <a:ext cx="8342313" cy="2903537"/>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86287BD0-12C6-4E20-B710-B504733D31DB}"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9" name="Rectangle 3"/>
          <p:cNvSpPr>
            <a:spLocks noGrp="1" noChangeArrowheads="1"/>
          </p:cNvSpPr>
          <p:nvPr>
            <p:ph type="ctrTitle"/>
          </p:nvPr>
        </p:nvSpPr>
        <p:spPr>
          <a:xfrm>
            <a:off x="457201" y="2797941"/>
            <a:ext cx="6754008" cy="553998"/>
          </a:xfrm>
        </p:spPr>
        <p:txBody>
          <a:bodyPr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0" name="Rectangle 4"/>
          <p:cNvSpPr>
            <a:spLocks noGrp="1" noChangeArrowheads="1"/>
          </p:cNvSpPr>
          <p:nvPr>
            <p:ph type="subTitle" idx="1"/>
          </p:nvPr>
        </p:nvSpPr>
        <p:spPr>
          <a:xfrm>
            <a:off x="459957" y="3750107"/>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Option 4">
    <p:spTree>
      <p:nvGrpSpPr>
        <p:cNvPr id="1" name=""/>
        <p:cNvGrpSpPr/>
        <p:nvPr/>
      </p:nvGrpSpPr>
      <p:grpSpPr>
        <a:xfrm>
          <a:off x="0" y="0"/>
          <a:ext cx="0" cy="0"/>
          <a:chOff x="0" y="0"/>
          <a:chExt cx="0" cy="0"/>
        </a:xfrm>
      </p:grpSpPr>
      <p:pic>
        <p:nvPicPr>
          <p:cNvPr id="4" name="Picture 8" descr="PPTCovers-04.png"/>
          <p:cNvPicPr>
            <a:picLocks noChangeAspect="1"/>
          </p:cNvPicPr>
          <p:nvPr userDrawn="1"/>
        </p:nvPicPr>
        <p:blipFill>
          <a:blip r:embed="rId2" cstate="print"/>
          <a:srcRect/>
          <a:stretch>
            <a:fillRect/>
          </a:stretch>
        </p:blipFill>
        <p:spPr bwMode="auto">
          <a:xfrm>
            <a:off x="0" y="1203325"/>
            <a:ext cx="8494713" cy="3724275"/>
          </a:xfrm>
          <a:prstGeom prst="rect">
            <a:avLst/>
          </a:prstGeom>
          <a:noFill/>
          <a:ln w="9525">
            <a:noFill/>
            <a:miter lim="800000"/>
            <a:headEnd/>
            <a:tailEnd/>
          </a:ln>
        </p:spPr>
      </p:pic>
      <p:pic>
        <p:nvPicPr>
          <p:cNvPr id="5" name="Picture 9" descr="intel_rgb_3000.png"/>
          <p:cNvPicPr>
            <a:picLocks noChangeAspect="1"/>
          </p:cNvPicPr>
          <p:nvPr userDrawn="1"/>
        </p:nvPicPr>
        <p:blipFill>
          <a:blip r:embed="rId3" cstate="print"/>
          <a:srcRect/>
          <a:stretch>
            <a:fillRect/>
          </a:stretch>
        </p:blipFill>
        <p:spPr bwMode="auto">
          <a:xfrm>
            <a:off x="7974013" y="301625"/>
            <a:ext cx="865187" cy="569913"/>
          </a:xfrm>
          <a:prstGeom prst="rect">
            <a:avLst/>
          </a:prstGeom>
          <a:noFill/>
          <a:ln w="9525">
            <a:noFill/>
            <a:miter lim="800000"/>
            <a:headEnd/>
            <a:tailEnd/>
          </a:ln>
        </p:spPr>
      </p:pic>
      <p:sp>
        <p:nvSpPr>
          <p:cNvPr id="7" name="TextBox 11"/>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0A877563-3937-4331-B10F-F75C47F45ECE}" type="slidenum">
              <a:rPr lang="en-US" sz="800">
                <a:solidFill>
                  <a:schemeClr val="bg2"/>
                </a:solidFill>
                <a:latin typeface="Verdana" pitchFamily="34" charset="0"/>
                <a:cs typeface="Verdana" pitchFamily="34" charset="0"/>
              </a:rPr>
              <a:pPr/>
              <a:t>‹#›</a:t>
            </a:fld>
            <a:endParaRPr lang="en-US" sz="800" dirty="0">
              <a:solidFill>
                <a:schemeClr val="bg2"/>
              </a:solidFill>
              <a:latin typeface="Verdana" pitchFamily="34" charset="0"/>
              <a:cs typeface="Verdana" pitchFamily="34" charset="0"/>
            </a:endParaRPr>
          </a:p>
        </p:txBody>
      </p:sp>
      <p:sp>
        <p:nvSpPr>
          <p:cNvPr id="10" name="Rectangle 3"/>
          <p:cNvSpPr>
            <a:spLocks noGrp="1" noChangeArrowheads="1"/>
          </p:cNvSpPr>
          <p:nvPr>
            <p:ph type="ctrTitle"/>
          </p:nvPr>
        </p:nvSpPr>
        <p:spPr>
          <a:xfrm>
            <a:off x="593531" y="2742967"/>
            <a:ext cx="6784760" cy="553998"/>
          </a:xfrm>
        </p:spPr>
        <p:txBody>
          <a:bodyPr wrap="none" anchor="ctr">
            <a:spAutoFit/>
          </a:bodyPr>
          <a:lstStyle>
            <a:lvl1pPr algn="l">
              <a:lnSpc>
                <a:spcPct val="100000"/>
              </a:lnSpc>
              <a:defRPr sz="3600" b="0">
                <a:solidFill>
                  <a:schemeClr val="bg1"/>
                </a:solidFill>
                <a:latin typeface="Verdana" pitchFamily="34" charset="0"/>
                <a:cs typeface="Verdana" pitchFamily="34" charset="0"/>
              </a:defRPr>
            </a:lvl1pPr>
          </a:lstStyle>
          <a:p>
            <a:r>
              <a:rPr lang="en-US" altLang="ja-JP" dirty="0" smtClean="0"/>
              <a:t>Click to edit Master title style</a:t>
            </a:r>
            <a:endParaRPr lang="en-US" altLang="ja-JP" dirty="0"/>
          </a:p>
        </p:txBody>
      </p:sp>
      <p:sp>
        <p:nvSpPr>
          <p:cNvPr id="11" name="Rectangle 4"/>
          <p:cNvSpPr>
            <a:spLocks noGrp="1" noChangeArrowheads="1"/>
          </p:cNvSpPr>
          <p:nvPr>
            <p:ph type="subTitle" idx="1"/>
          </p:nvPr>
        </p:nvSpPr>
        <p:spPr>
          <a:xfrm>
            <a:off x="592333" y="3649814"/>
            <a:ext cx="4343400" cy="384721"/>
          </a:xfrm>
        </p:spPr>
        <p:txBody>
          <a:bodyPr>
            <a:spAutoFit/>
          </a:bodyPr>
          <a:lstStyle>
            <a:lvl1pPr marL="0" indent="0" algn="l">
              <a:lnSpc>
                <a:spcPts val="3000"/>
              </a:lnSpc>
              <a:spcBef>
                <a:spcPts val="0"/>
              </a:spcBef>
              <a:defRPr sz="2000">
                <a:solidFill>
                  <a:schemeClr val="bg1"/>
                </a:solidFill>
                <a:latin typeface="Verdana" pitchFamily="34" charset="0"/>
                <a:cs typeface="Verdana" pitchFamily="34" charset="0"/>
              </a:defRPr>
            </a:lvl1pPr>
          </a:lstStyle>
          <a:p>
            <a:r>
              <a:rPr lang="en-US" dirty="0" smtClean="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1"/>
            <a:ext cx="6477000" cy="1362075"/>
          </a:xfrm>
        </p:spPr>
        <p:txBody>
          <a:bodyPr anchor="ctr"/>
          <a:lstStyle>
            <a:lvl1pPr algn="l">
              <a:lnSpc>
                <a:spcPct val="100000"/>
              </a:lnSpc>
              <a:defRPr sz="36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4" name="Rectangle 4"/>
          <p:cNvSpPr>
            <a:spLocks noGrp="1" noChangeArrowheads="1"/>
          </p:cNvSpPr>
          <p:nvPr>
            <p:ph type="sldNum" sz="quarter" idx="10"/>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9BE17280-6A68-4A9D-8994-2FF082D8AE5C}"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Divider-option 2">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1"/>
            <a:ext cx="4627756" cy="1362075"/>
          </a:xfrm>
        </p:spPr>
        <p:txBody>
          <a:bodyPr anchor="ctr"/>
          <a:lstStyle>
            <a:lvl1pPr algn="l">
              <a:lnSpc>
                <a:spcPct val="100000"/>
              </a:lnSpc>
              <a:defRPr sz="36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8" name="Picture Placeholder 7"/>
          <p:cNvSpPr>
            <a:spLocks noGrp="1"/>
          </p:cNvSpPr>
          <p:nvPr>
            <p:ph type="pic" sz="quarter" idx="10"/>
          </p:nvPr>
        </p:nvSpPr>
        <p:spPr>
          <a:xfrm>
            <a:off x="5353050" y="0"/>
            <a:ext cx="3790950" cy="6858000"/>
          </a:xfrm>
        </p:spPr>
        <p:txBody>
          <a:bodyPr/>
          <a:lstStyle>
            <a:lvl1pPr>
              <a:defRPr>
                <a:latin typeface="Verdana" pitchFamily="34" charset="0"/>
                <a:cs typeface="Verdana" pitchFamily="34" charset="0"/>
              </a:defRPr>
            </a:lvl1pPr>
          </a:lstStyle>
          <a:p>
            <a:pPr lvl="0"/>
            <a:endParaRPr lang="en-US" noProof="0" dirty="0"/>
          </a:p>
        </p:txBody>
      </p:sp>
      <p:sp>
        <p:nvSpPr>
          <p:cNvPr id="5" name="Slide Number Placeholder 4"/>
          <p:cNvSpPr>
            <a:spLocks noGrp="1" noChangeArrowheads="1"/>
          </p:cNvSpPr>
          <p:nvPr>
            <p:ph type="sldNum" sz="quarter" idx="11"/>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B55E7218-5260-4860-B130-A975BF5D9BC6}" type="slidenum">
              <a:rPr lang="ja-JP" altLang="en-US" smtClean="0"/>
              <a:pPr/>
              <a:t>‹#›</a:t>
            </a:fld>
            <a:endParaRPr lang="en-US" altLang="ja-JP"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Divider-option 3">
    <p:bg>
      <p:bgPr>
        <a:gradFill flip="none" rotWithShape="1">
          <a:gsLst>
            <a:gs pos="5000">
              <a:schemeClr val="accent2"/>
            </a:gs>
            <a:gs pos="95000">
              <a:schemeClr val="accent1"/>
            </a:gs>
          </a:gsLst>
          <a:lin ang="16200000" scaled="0"/>
          <a:tileRect/>
        </a:gra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a:xfrm>
            <a:off x="262466" y="584201"/>
            <a:ext cx="4627756" cy="1362075"/>
          </a:xfrm>
        </p:spPr>
        <p:txBody>
          <a:bodyPr anchor="ctr"/>
          <a:lstStyle>
            <a:lvl1pPr algn="l">
              <a:lnSpc>
                <a:spcPct val="100000"/>
              </a:lnSpc>
              <a:defRPr sz="3200" b="0" cap="none">
                <a:solidFill>
                  <a:srgbClr val="FFFFFF"/>
                </a:solidFill>
                <a:latin typeface="Verdana" pitchFamily="34" charset="0"/>
                <a:cs typeface="Verdana" pitchFamily="34" charset="0"/>
              </a:defRPr>
            </a:lvl1pPr>
          </a:lstStyle>
          <a:p>
            <a:r>
              <a:rPr lang="en-US" dirty="0" smtClean="0"/>
              <a:t>Click to edit Master title style</a:t>
            </a:r>
            <a:endParaRPr lang="en-US" dirty="0"/>
          </a:p>
        </p:txBody>
      </p:sp>
      <p:sp>
        <p:nvSpPr>
          <p:cNvPr id="5" name="Slide Number Placeholder 4"/>
          <p:cNvSpPr>
            <a:spLocks noGrp="1" noChangeArrowheads="1"/>
          </p:cNvSpPr>
          <p:nvPr>
            <p:ph type="sldNum" sz="quarter" idx="11"/>
          </p:nvPr>
        </p:nvSpPr>
        <p:spPr bwMode="auto">
          <a:xfrm>
            <a:off x="76200" y="6553200"/>
            <a:ext cx="415925" cy="304800"/>
          </a:xfrm>
          <a:prstGeom prst="rect">
            <a:avLst/>
          </a:prstGeom>
          <a:ln>
            <a:miter lim="800000"/>
            <a:headEnd/>
            <a:tailEnd/>
          </a:ln>
        </p:spPr>
        <p:txBody>
          <a:bodyPr vert="horz" wrap="square" lIns="0" tIns="0" rIns="0" bIns="0" numCol="1" anchor="ctr" anchorCtr="0" compatLnSpc="1">
            <a:prstTxWarp prst="textNoShape">
              <a:avLst/>
            </a:prstTxWarp>
          </a:bodyPr>
          <a:lstStyle>
            <a:lvl1pPr algn="ctr" eaLnBrk="0" hangingPunct="0">
              <a:defRPr sz="800">
                <a:solidFill>
                  <a:schemeClr val="bg1"/>
                </a:solidFill>
                <a:latin typeface="Neo Sans Intel Light" pitchFamily="34" charset="0"/>
                <a:cs typeface="Verdana" pitchFamily="34" charset="0"/>
              </a:defRPr>
            </a:lvl1pPr>
          </a:lstStyle>
          <a:p>
            <a:fld id="{67DA23AD-AE49-4B78-AEB8-87AFB918B18A}" type="slidenum">
              <a:rPr lang="ja-JP" altLang="en-US" smtClean="0"/>
              <a:pPr/>
              <a:t>‹#›</a:t>
            </a:fld>
            <a:endParaRPr lang="en-US" altLang="ja-JP" dirty="0"/>
          </a:p>
        </p:txBody>
      </p:sp>
      <p:sp>
        <p:nvSpPr>
          <p:cNvPr id="8" name="Picture Placeholder 7"/>
          <p:cNvSpPr>
            <a:spLocks noGrp="1"/>
          </p:cNvSpPr>
          <p:nvPr>
            <p:ph type="pic" sz="quarter" idx="10"/>
          </p:nvPr>
        </p:nvSpPr>
        <p:spPr>
          <a:xfrm>
            <a:off x="0" y="0"/>
            <a:ext cx="9144000" cy="6858000"/>
          </a:xfrm>
        </p:spPr>
        <p:txBody>
          <a:bodyPr/>
          <a:lstStyle>
            <a:lvl1pPr>
              <a:defRPr>
                <a:latin typeface="Verdana" pitchFamily="34" charset="0"/>
                <a:cs typeface="Verdana" pitchFamily="34" charset="0"/>
              </a:defRPr>
            </a:lvl1pPr>
          </a:lstStyle>
          <a:p>
            <a:pPr lvl="0"/>
            <a:endParaRPr lang="en-US" noProof="0"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Verdana" pitchFamily="34" charset="0"/>
                <a:cs typeface="Verdana" pitchFamily="34" charset="0"/>
              </a:defRPr>
            </a:lvl1pPr>
            <a:lvl2pPr>
              <a:defRPr>
                <a:latin typeface="Verdana" pitchFamily="34" charset="0"/>
                <a:cs typeface="Verdana" pitchFamily="34" charset="0"/>
              </a:defRPr>
            </a:lvl2pPr>
            <a:lvl3pPr>
              <a:defRPr>
                <a:latin typeface="Verdana" pitchFamily="34" charset="0"/>
                <a:cs typeface="Verdana" pitchFamily="34" charset="0"/>
              </a:defRPr>
            </a:lvl3pPr>
            <a:lvl4pPr>
              <a:defRPr>
                <a:latin typeface="Verdana" pitchFamily="34" charset="0"/>
                <a:cs typeface="Verdana" pitchFamily="34" charset="0"/>
              </a:defRPr>
            </a:lvl4pPr>
            <a:lvl5pPr>
              <a:defRPr>
                <a:latin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cs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5613" y="1379539"/>
            <a:ext cx="4037012" cy="4537075"/>
          </a:xfrm>
        </p:spPr>
        <p:txBody>
          <a:bodyPr/>
          <a:lstStyle>
            <a:lvl1pPr marL="0" indent="0">
              <a:defRPr sz="2000">
                <a:latin typeface="Verdana" pitchFamily="34" charset="0"/>
                <a:cs typeface="Verdana" pitchFamily="34" charset="0"/>
              </a:defRPr>
            </a:lvl1pPr>
            <a:lvl2pPr>
              <a:defRPr sz="2000">
                <a:latin typeface="Verdana" pitchFamily="34" charset="0"/>
                <a:cs typeface="Verdana" pitchFamily="34" charset="0"/>
              </a:defRPr>
            </a:lvl2pPr>
            <a:lvl3pPr>
              <a:defRPr sz="1800">
                <a:latin typeface="Verdana" pitchFamily="34" charset="0"/>
                <a:cs typeface="Verdana" pitchFamily="34" charset="0"/>
              </a:defRPr>
            </a:lvl3pPr>
            <a:lvl4pPr>
              <a:defRPr sz="1600">
                <a:latin typeface="Verdana" pitchFamily="34" charset="0"/>
                <a:cs typeface="Verdana" pitchFamily="34" charset="0"/>
              </a:defRPr>
            </a:lvl4pPr>
            <a:lvl5pPr>
              <a:defRPr sz="1600">
                <a:latin typeface="Verdana" pitchFamily="34" charset="0"/>
                <a:cs typeface="Verdana"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5025" y="1379539"/>
            <a:ext cx="4038600" cy="4537075"/>
          </a:xfrm>
        </p:spPr>
        <p:txBody>
          <a:bodyPr/>
          <a:lstStyle>
            <a:lvl1pPr marL="0" indent="0">
              <a:defRPr sz="2000">
                <a:latin typeface="Verdana" pitchFamily="34" charset="0"/>
                <a:cs typeface="Verdana" pitchFamily="34" charset="0"/>
              </a:defRPr>
            </a:lvl1pPr>
            <a:lvl2pPr>
              <a:defRPr sz="2000">
                <a:latin typeface="Verdana" pitchFamily="34" charset="0"/>
                <a:cs typeface="Verdana" pitchFamily="34" charset="0"/>
              </a:defRPr>
            </a:lvl2pPr>
            <a:lvl3pPr>
              <a:defRPr sz="1800">
                <a:latin typeface="Verdana" pitchFamily="34" charset="0"/>
                <a:cs typeface="Verdana" pitchFamily="34" charset="0"/>
              </a:defRPr>
            </a:lvl3pPr>
            <a:lvl4pPr>
              <a:defRPr sz="1600">
                <a:latin typeface="Verdana" pitchFamily="34" charset="0"/>
                <a:cs typeface="Verdana" pitchFamily="34" charset="0"/>
              </a:defRPr>
            </a:lvl4pPr>
            <a:lvl5pPr>
              <a:defRPr sz="1600">
                <a:latin typeface="Verdana" pitchFamily="34" charset="0"/>
                <a:cs typeface="Verdana"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4025" y="409575"/>
            <a:ext cx="8229600" cy="889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title style</a:t>
            </a:r>
          </a:p>
        </p:txBody>
      </p:sp>
      <p:sp>
        <p:nvSpPr>
          <p:cNvPr id="1027" name="Rectangle 3"/>
          <p:cNvSpPr>
            <a:spLocks noGrp="1" noChangeArrowheads="1"/>
          </p:cNvSpPr>
          <p:nvPr>
            <p:ph type="body" idx="1"/>
          </p:nvPr>
        </p:nvSpPr>
        <p:spPr bwMode="auto">
          <a:xfrm>
            <a:off x="455613" y="1379538"/>
            <a:ext cx="8228012" cy="45370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p>
        </p:txBody>
      </p:sp>
      <p:pic>
        <p:nvPicPr>
          <p:cNvPr id="1028" name="Picture 4" descr="Intel_footer_121410.png"/>
          <p:cNvPicPr>
            <a:picLocks noChangeAspect="1"/>
          </p:cNvPicPr>
          <p:nvPr userDrawn="1"/>
        </p:nvPicPr>
        <p:blipFill>
          <a:blip r:embed="rId16" cstate="print"/>
          <a:srcRect/>
          <a:stretch>
            <a:fillRect/>
          </a:stretch>
        </p:blipFill>
        <p:spPr bwMode="auto">
          <a:xfrm>
            <a:off x="0" y="6362700"/>
            <a:ext cx="9144000" cy="495300"/>
          </a:xfrm>
          <a:prstGeom prst="rect">
            <a:avLst/>
          </a:prstGeom>
          <a:noFill/>
          <a:ln w="9525">
            <a:noFill/>
            <a:miter lim="800000"/>
            <a:headEnd/>
            <a:tailEnd/>
          </a:ln>
        </p:spPr>
      </p:pic>
      <p:sp>
        <p:nvSpPr>
          <p:cNvPr id="1030" name="TextBox 7"/>
          <p:cNvSpPr txBox="1">
            <a:spLocks noChangeArrowheads="1"/>
          </p:cNvSpPr>
          <p:nvPr userDrawn="1"/>
        </p:nvSpPr>
        <p:spPr bwMode="auto">
          <a:xfrm>
            <a:off x="0" y="6596063"/>
            <a:ext cx="360363" cy="215900"/>
          </a:xfrm>
          <a:prstGeom prst="rect">
            <a:avLst/>
          </a:prstGeom>
          <a:noFill/>
          <a:ln w="9525">
            <a:noFill/>
            <a:miter lim="800000"/>
            <a:headEnd/>
            <a:tailEnd/>
          </a:ln>
        </p:spPr>
        <p:txBody>
          <a:bodyPr wrap="none">
            <a:spAutoFit/>
          </a:bodyPr>
          <a:lstStyle/>
          <a:p>
            <a:fld id="{2086EA5F-90FF-43EC-AB4C-3446C6E4BF6D}" type="slidenum">
              <a:rPr lang="en-US" sz="800">
                <a:solidFill>
                  <a:schemeClr val="bg1"/>
                </a:solidFill>
                <a:latin typeface="Verdana" pitchFamily="34" charset="0"/>
                <a:cs typeface="Verdana" pitchFamily="34" charset="0"/>
              </a:rPr>
              <a:pPr/>
              <a:t>‹#›</a:t>
            </a:fld>
            <a:endParaRPr lang="en-US" sz="800" dirty="0">
              <a:solidFill>
                <a:schemeClr val="bg1"/>
              </a:solidFill>
              <a:latin typeface="Verdana" pitchFamily="34" charset="0"/>
              <a:cs typeface="Verdana" pitchFamily="34" charset="0"/>
            </a:endParaRPr>
          </a:p>
        </p:txBody>
      </p:sp>
      <p:sp>
        <p:nvSpPr>
          <p:cNvPr id="7" name="Rectangle 21"/>
          <p:cNvSpPr>
            <a:spLocks noChangeArrowheads="1"/>
          </p:cNvSpPr>
          <p:nvPr userDrawn="1"/>
        </p:nvSpPr>
        <p:spPr bwMode="auto">
          <a:xfrm>
            <a:off x="1600200" y="6334125"/>
            <a:ext cx="5908675" cy="523875"/>
          </a:xfrm>
          <a:prstGeom prst="rect">
            <a:avLst/>
          </a:prstGeom>
          <a:noFill/>
          <a:ln w="50800" algn="ctr">
            <a:noFill/>
            <a:miter lim="800000"/>
            <a:headEnd/>
            <a:tailEnd/>
          </a:ln>
          <a:effectLst/>
        </p:spPr>
        <p:txBody>
          <a:bodyPr anchor="ctr">
            <a:spAutoFit/>
          </a:bodyPr>
          <a:lstStyle/>
          <a:p>
            <a:pPr algn="ctr" eaLnBrk="0" hangingPunct="0">
              <a:defRPr/>
            </a:pPr>
            <a:r>
              <a:rPr lang="en-US" sz="700" b="1" dirty="0">
                <a:solidFill>
                  <a:srgbClr val="FFFFFF"/>
                </a:solidFill>
                <a:latin typeface="Verdana" pitchFamily="34" charset="0"/>
                <a:cs typeface="Verdana" pitchFamily="34" charset="0"/>
              </a:rPr>
              <a:t>Intel and the Intel logo are trademarks or registered trademarks of Intel Corporation the U. S. and other countries.  Other names and brands may be claimed as the property of others.  All products, dates, and figures </a:t>
            </a:r>
          </a:p>
          <a:p>
            <a:pPr algn="ctr" eaLnBrk="0" hangingPunct="0">
              <a:defRPr/>
            </a:pPr>
            <a:r>
              <a:rPr lang="en-US" sz="700" b="1" dirty="0">
                <a:solidFill>
                  <a:srgbClr val="FFFFFF"/>
                </a:solidFill>
                <a:latin typeface="Verdana" pitchFamily="34" charset="0"/>
                <a:cs typeface="Verdana" pitchFamily="34" charset="0"/>
              </a:rPr>
              <a:t>are preliminary and are subject to change without any notice.  Copyright © </a:t>
            </a:r>
            <a:r>
              <a:rPr lang="en-US" sz="700" b="1" dirty="0" smtClean="0">
                <a:solidFill>
                  <a:srgbClr val="FFFFFF"/>
                </a:solidFill>
                <a:latin typeface="Verdana" pitchFamily="34" charset="0"/>
                <a:cs typeface="Verdana" pitchFamily="34" charset="0"/>
              </a:rPr>
              <a:t>2012, </a:t>
            </a:r>
            <a:r>
              <a:rPr lang="en-US" sz="700" b="1" dirty="0">
                <a:solidFill>
                  <a:srgbClr val="FFFFFF"/>
                </a:solidFill>
                <a:latin typeface="Verdana" pitchFamily="34" charset="0"/>
                <a:cs typeface="Verdana" pitchFamily="34" charset="0"/>
              </a:rPr>
              <a:t>Intel Corporation.</a:t>
            </a:r>
          </a:p>
          <a:p>
            <a:pPr eaLnBrk="0" hangingPunct="0">
              <a:defRPr/>
            </a:pPr>
            <a:endParaRPr lang="en-US" sz="700" dirty="0">
              <a:solidFill>
                <a:srgbClr val="FFFFFF"/>
              </a:solidFill>
              <a:latin typeface="Verdana" pitchFamily="34" charset="0"/>
              <a:cs typeface="Verdana" pitchFamily="34" charset="0"/>
            </a:endParaRPr>
          </a:p>
        </p:txBody>
      </p:sp>
    </p:spTree>
  </p:cSld>
  <p:clrMap bg1="lt1" tx1="dk1" bg2="lt2" tx2="dk2" accent1="accent1" accent2="accent2" accent3="accent3" accent4="accent4" accent5="accent5" accent6="accent6" hlink="hlink" folHlink="folHlink"/>
  <p:sldLayoutIdLst>
    <p:sldLayoutId id="2147485992" r:id="rId1"/>
    <p:sldLayoutId id="2147485993" r:id="rId2"/>
    <p:sldLayoutId id="2147485994" r:id="rId3"/>
    <p:sldLayoutId id="2147485995" r:id="rId4"/>
    <p:sldLayoutId id="2147485996" r:id="rId5"/>
    <p:sldLayoutId id="2147485997" r:id="rId6"/>
    <p:sldLayoutId id="2147485998" r:id="rId7"/>
    <p:sldLayoutId id="2147485988" r:id="rId8"/>
    <p:sldLayoutId id="2147485989" r:id="rId9"/>
    <p:sldLayoutId id="2147485990" r:id="rId10"/>
    <p:sldLayoutId id="2147485991" r:id="rId11"/>
    <p:sldLayoutId id="2147485999" r:id="rId12"/>
    <p:sldLayoutId id="2147486000" r:id="rId13"/>
    <p:sldLayoutId id="2147486001" r:id="rId14"/>
  </p:sldLayoutIdLst>
  <p:transition>
    <p:fade/>
  </p:transition>
  <p:timing>
    <p:tnLst>
      <p:par>
        <p:cTn id="1" dur="indefinite" restart="never" nodeType="tmRoot"/>
      </p:par>
    </p:tnLst>
  </p:timing>
  <p:hf hdr="0" ftr="0" dt="0"/>
  <p:txStyles>
    <p:titleStyle>
      <a:lvl1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Verdana" pitchFamily="34" charset="0"/>
        </a:defRPr>
      </a:lvl1pPr>
      <a:lvl2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2pPr>
      <a:lvl3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3pPr>
      <a:lvl4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4pPr>
      <a:lvl5pPr algn="l" rtl="0" fontAlgn="base">
        <a:lnSpc>
          <a:spcPts val="2600"/>
        </a:lnSpc>
        <a:spcBef>
          <a:spcPct val="0"/>
        </a:spcBef>
        <a:spcAft>
          <a:spcPct val="0"/>
        </a:spcAft>
        <a:defRPr sz="2600" b="1">
          <a:solidFill>
            <a:schemeClr val="accent1"/>
          </a:solidFill>
          <a:latin typeface="Verdana" pitchFamily="34" charset="0"/>
          <a:ea typeface="ＭＳ Ｐゴシック" pitchFamily="34" charset="-128"/>
          <a:cs typeface="Arial" pitchFamily="34" charset="0"/>
        </a:defRPr>
      </a:lvl5pPr>
      <a:lvl6pPr marL="4572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6pPr>
      <a:lvl7pPr marL="9144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7pPr>
      <a:lvl8pPr marL="13716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8pPr>
      <a:lvl9pPr marL="18288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9pPr>
    </p:titleStyle>
    <p:bodyStyle>
      <a:lvl1pPr algn="l" rtl="0" fontAlgn="base">
        <a:spcBef>
          <a:spcPct val="75000"/>
        </a:spcBef>
        <a:spcAft>
          <a:spcPct val="0"/>
        </a:spcAft>
        <a:defRPr sz="2000">
          <a:solidFill>
            <a:schemeClr val="tx1"/>
          </a:solidFill>
          <a:latin typeface="Verdana" pitchFamily="34" charset="0"/>
          <a:ea typeface="ＭＳ Ｐゴシック" pitchFamily="34" charset="-128"/>
          <a:cs typeface="Verdana" pitchFamily="34" charset="0"/>
        </a:defRPr>
      </a:lvl1pPr>
      <a:lvl2pPr marL="185738" indent="-184150" algn="l" rtl="0" fontAlgn="base">
        <a:spcBef>
          <a:spcPct val="40000"/>
        </a:spcBef>
        <a:spcAft>
          <a:spcPct val="0"/>
        </a:spcAft>
        <a:buClr>
          <a:schemeClr val="tx1"/>
        </a:buClr>
        <a:buFont typeface="Times" charset="0"/>
        <a:buChar char="•"/>
        <a:defRPr sz="2000">
          <a:solidFill>
            <a:schemeClr val="tx1"/>
          </a:solidFill>
          <a:latin typeface="Verdana" pitchFamily="34" charset="0"/>
          <a:ea typeface="ＭＳ Ｐゴシック" pitchFamily="34" charset="-128"/>
          <a:cs typeface="Verdana" pitchFamily="34" charset="0"/>
        </a:defRPr>
      </a:lvl2pPr>
      <a:lvl3pPr marL="414338" indent="-227013"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3pPr>
      <a:lvl4pPr marL="568325" indent="-152400"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4pPr>
      <a:lvl5pPr marL="762000" indent="-192088" algn="l" rtl="0" fontAlgn="base">
        <a:spcBef>
          <a:spcPct val="20000"/>
        </a:spcBef>
        <a:spcAft>
          <a:spcPct val="0"/>
        </a:spcAft>
        <a:buClr>
          <a:schemeClr val="bg2"/>
        </a:buClr>
        <a:buChar char="–"/>
        <a:defRPr>
          <a:solidFill>
            <a:schemeClr val="tx1"/>
          </a:solidFill>
          <a:latin typeface="Verdana" pitchFamily="34" charset="0"/>
          <a:ea typeface="ＭＳ Ｐゴシック" pitchFamily="34" charset="-128"/>
          <a:cs typeface="Verdana" pitchFamily="34" charset="0"/>
        </a:defRPr>
      </a:lvl5pPr>
      <a:lvl6pPr marL="1219200" indent="-192088" algn="l" rtl="0" eaLnBrk="1" fontAlgn="base" hangingPunct="1">
        <a:spcBef>
          <a:spcPct val="20000"/>
        </a:spcBef>
        <a:spcAft>
          <a:spcPct val="0"/>
        </a:spcAft>
        <a:buClr>
          <a:schemeClr val="bg2"/>
        </a:buClr>
        <a:buChar char="–"/>
        <a:defRPr sz="1600">
          <a:solidFill>
            <a:schemeClr val="tx1"/>
          </a:solidFill>
          <a:latin typeface="+mn-lt"/>
          <a:cs typeface="+mn-cs"/>
        </a:defRPr>
      </a:lvl6pPr>
      <a:lvl7pPr marL="1676400" indent="-192088" algn="l" rtl="0" eaLnBrk="1" fontAlgn="base" hangingPunct="1">
        <a:spcBef>
          <a:spcPct val="20000"/>
        </a:spcBef>
        <a:spcAft>
          <a:spcPct val="0"/>
        </a:spcAft>
        <a:buClr>
          <a:schemeClr val="bg2"/>
        </a:buClr>
        <a:buChar char="–"/>
        <a:defRPr sz="1600">
          <a:solidFill>
            <a:schemeClr val="tx1"/>
          </a:solidFill>
          <a:latin typeface="+mn-lt"/>
          <a:cs typeface="+mn-cs"/>
        </a:defRPr>
      </a:lvl7pPr>
      <a:lvl8pPr marL="2133600" indent="-192088" algn="l" rtl="0" eaLnBrk="1" fontAlgn="base" hangingPunct="1">
        <a:spcBef>
          <a:spcPct val="20000"/>
        </a:spcBef>
        <a:spcAft>
          <a:spcPct val="0"/>
        </a:spcAft>
        <a:buClr>
          <a:schemeClr val="bg2"/>
        </a:buClr>
        <a:buChar char="–"/>
        <a:defRPr sz="1600">
          <a:solidFill>
            <a:schemeClr val="tx1"/>
          </a:solidFill>
          <a:latin typeface="+mn-lt"/>
          <a:cs typeface="+mn-cs"/>
        </a:defRPr>
      </a:lvl8pPr>
      <a:lvl9pPr marL="2590800" indent="-192088" algn="l" rtl="0" eaLnBrk="1" fontAlgn="base" hangingPunct="1">
        <a:spcBef>
          <a:spcPct val="20000"/>
        </a:spcBef>
        <a:spcAft>
          <a:spcPct val="0"/>
        </a:spcAft>
        <a:buClr>
          <a:schemeClr val="bg2"/>
        </a:buClr>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8466" y="2549741"/>
            <a:ext cx="6828792" cy="1415772"/>
          </a:xfrm>
        </p:spPr>
        <p:txBody>
          <a:bodyPr/>
          <a:lstStyle/>
          <a:p>
            <a:r>
              <a:rPr lang="en-US" dirty="0" smtClean="0"/>
              <a:t>Package Model Format Needs</a:t>
            </a:r>
            <a:r>
              <a:rPr lang="en-US" dirty="0"/>
              <a:t/>
            </a:r>
            <a:br>
              <a:rPr lang="en-US" dirty="0"/>
            </a:br>
            <a:r>
              <a:rPr lang="en-US" sz="1600" dirty="0" smtClean="0"/>
              <a:t>Revised with additional material</a:t>
            </a:r>
            <a:br>
              <a:rPr lang="en-US" sz="1600" dirty="0" smtClean="0"/>
            </a:br>
            <a:r>
              <a:rPr lang="en-US" sz="1600" dirty="0"/>
              <a:t/>
            </a:r>
            <a:br>
              <a:rPr lang="en-US" sz="1600" dirty="0"/>
            </a:br>
            <a:r>
              <a:rPr lang="en-US" sz="2400" dirty="0" smtClean="0"/>
              <a:t>Part 1…</a:t>
            </a:r>
            <a:endParaRPr lang="en-US" sz="2400" dirty="0"/>
          </a:p>
        </p:txBody>
      </p:sp>
      <p:sp>
        <p:nvSpPr>
          <p:cNvPr id="3" name="Subtitle 2"/>
          <p:cNvSpPr>
            <a:spLocks noGrp="1"/>
          </p:cNvSpPr>
          <p:nvPr>
            <p:ph type="subTitle" idx="1"/>
          </p:nvPr>
        </p:nvSpPr>
        <p:spPr>
          <a:xfrm>
            <a:off x="2378240" y="4353385"/>
            <a:ext cx="4466738" cy="769441"/>
          </a:xfrm>
        </p:spPr>
        <p:txBody>
          <a:bodyPr/>
          <a:lstStyle/>
          <a:p>
            <a:r>
              <a:rPr lang="en-US" dirty="0" smtClean="0"/>
              <a:t>Presented by Michael Mirmak</a:t>
            </a:r>
          </a:p>
          <a:p>
            <a:r>
              <a:rPr lang="en-US" dirty="0" smtClean="0"/>
              <a:t>Updated Sept. 11, </a:t>
            </a:r>
            <a:r>
              <a:rPr lang="en-US" dirty="0" smtClean="0"/>
              <a:t>2012</a:t>
            </a:r>
            <a:endParaRPr lang="en-US" dirty="0"/>
          </a:p>
        </p:txBody>
      </p:sp>
    </p:spTree>
    <p:extLst>
      <p:ext uri="{BB962C8B-B14F-4D97-AF65-F5344CB8AC3E}">
        <p14:creationId xmlns:p14="http://schemas.microsoft.com/office/powerpoint/2010/main" val="344973343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Package Model Format Summary (Memory)</a:t>
            </a:r>
            <a:endParaRPr lang="en-US" dirty="0"/>
          </a:p>
        </p:txBody>
      </p:sp>
      <p:sp>
        <p:nvSpPr>
          <p:cNvPr id="2" name="Content Placeholder 1"/>
          <p:cNvSpPr>
            <a:spLocks noGrp="1"/>
          </p:cNvSpPr>
          <p:nvPr>
            <p:ph idx="1"/>
          </p:nvPr>
        </p:nvSpPr>
        <p:spPr>
          <a:xfrm>
            <a:off x="455613" y="798898"/>
            <a:ext cx="8228012" cy="5117716"/>
          </a:xfrm>
        </p:spPr>
        <p:txBody>
          <a:bodyPr/>
          <a:lstStyle/>
          <a:p>
            <a:r>
              <a:rPr lang="en-US" sz="1800" dirty="0" smtClean="0"/>
              <a:t>Behavioral/electrical – structural data is not provided</a:t>
            </a:r>
          </a:p>
          <a:p>
            <a:r>
              <a:rPr lang="en-US" sz="1800" dirty="0" smtClean="0">
                <a:solidFill>
                  <a:srgbClr val="FF0000"/>
                </a:solidFill>
              </a:rPr>
              <a:t>Ten-line</a:t>
            </a:r>
            <a:r>
              <a:rPr lang="en-US" sz="1800" dirty="0" smtClean="0"/>
              <a:t> </a:t>
            </a:r>
            <a:r>
              <a:rPr lang="en-US" sz="1800" dirty="0"/>
              <a:t>structure, as crosstalk is </a:t>
            </a:r>
            <a:r>
              <a:rPr lang="en-US" sz="1800" dirty="0" smtClean="0"/>
              <a:t>critical (spacing may not be regular)</a:t>
            </a:r>
            <a:endParaRPr lang="en-US" sz="1800" dirty="0"/>
          </a:p>
          <a:p>
            <a:r>
              <a:rPr lang="en-US" sz="1800" dirty="0" smtClean="0"/>
              <a:t>SPICE subcircuit of subcircuits</a:t>
            </a:r>
          </a:p>
          <a:p>
            <a:pPr marL="528638" lvl="1" indent="-342900">
              <a:buFont typeface="Arial" pitchFamily="34" charset="0"/>
              <a:buChar char="•"/>
            </a:pPr>
            <a:r>
              <a:rPr lang="en-US" sz="1800" dirty="0" smtClean="0"/>
              <a:t>May include via, routing, ball, etc. as separate subcircuits</a:t>
            </a:r>
          </a:p>
          <a:p>
            <a:pPr marL="528638" lvl="1" indent="-342900">
              <a:buFont typeface="Arial" pitchFamily="34" charset="0"/>
              <a:buChar char="•"/>
            </a:pPr>
            <a:r>
              <a:rPr lang="en-US" sz="1800" dirty="0" smtClean="0"/>
              <a:t>Mix of tabular W-elements and coupled SPICE circuits</a:t>
            </a:r>
          </a:p>
          <a:p>
            <a:pPr marL="528638" lvl="1" indent="-342900">
              <a:buFont typeface="Arial" pitchFamily="34" charset="0"/>
              <a:buChar char="•"/>
            </a:pPr>
            <a:r>
              <a:rPr lang="en-US" sz="1800" dirty="0" smtClean="0"/>
              <a:t>One reference (no power rails)</a:t>
            </a:r>
          </a:p>
          <a:p>
            <a:r>
              <a:rPr lang="en-US" sz="1800" dirty="0" smtClean="0"/>
              <a:t>W-element lengths passed in through parameters</a:t>
            </a:r>
          </a:p>
          <a:p>
            <a:r>
              <a:rPr lang="en-US" sz="1800" dirty="0" smtClean="0"/>
              <a:t>Separate “corner” subcircuits provided, primarily for impedance and propagation delay variations</a:t>
            </a:r>
          </a:p>
          <a:p>
            <a:pPr marL="471488" lvl="1" indent="-285750">
              <a:buFont typeface="Arial" pitchFamily="34" charset="0"/>
              <a:buChar char="•"/>
            </a:pPr>
            <a:r>
              <a:rPr lang="en-US" sz="1800" dirty="0" smtClean="0"/>
              <a:t>May be more than three corners depending on package structure</a:t>
            </a:r>
          </a:p>
          <a:p>
            <a:r>
              <a:rPr lang="en-US" sz="1800" dirty="0" smtClean="0"/>
              <a:t>Separate information provided on lengths</a:t>
            </a:r>
          </a:p>
          <a:p>
            <a:pPr lvl="1"/>
            <a:r>
              <a:rPr lang="en-US" sz="1800" dirty="0" smtClean="0"/>
              <a:t>Documentation provides length ranges and per-signal lengths </a:t>
            </a:r>
          </a:p>
          <a:p>
            <a:r>
              <a:rPr lang="en-US" sz="1800" dirty="0" smtClean="0"/>
              <a:t>Oriented toward time-domain analysis</a:t>
            </a:r>
          </a:p>
        </p:txBody>
      </p:sp>
    </p:spTree>
    <p:extLst>
      <p:ext uri="{BB962C8B-B14F-4D97-AF65-F5344CB8AC3E}">
        <p14:creationId xmlns:p14="http://schemas.microsoft.com/office/powerpoint/2010/main" val="381655700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Thoughts on a Generic Format</a:t>
            </a:r>
            <a:endParaRPr lang="en-US" dirty="0"/>
          </a:p>
        </p:txBody>
      </p:sp>
      <p:sp>
        <p:nvSpPr>
          <p:cNvPr id="3" name="Content Placeholder 2"/>
          <p:cNvSpPr>
            <a:spLocks noGrp="1"/>
          </p:cNvSpPr>
          <p:nvPr>
            <p:ph idx="1"/>
          </p:nvPr>
        </p:nvSpPr>
        <p:spPr>
          <a:xfrm>
            <a:off x="455613" y="1029904"/>
            <a:ext cx="8228012" cy="5069590"/>
          </a:xfrm>
        </p:spPr>
        <p:txBody>
          <a:bodyPr/>
          <a:lstStyle/>
          <a:p>
            <a:r>
              <a:rPr lang="en-US" sz="1600" dirty="0" smtClean="0"/>
              <a:t>Information on the physical structure (e.g., x &amp; y coordinates) should not be required</a:t>
            </a:r>
          </a:p>
          <a:p>
            <a:pPr lvl="1"/>
            <a:r>
              <a:rPr lang="en-US" sz="1600" dirty="0" smtClean="0"/>
              <a:t>This may not be available when models are created</a:t>
            </a:r>
          </a:p>
          <a:p>
            <a:r>
              <a:rPr lang="en-US" sz="1600" dirty="0" smtClean="0"/>
              <a:t>Minimally, a generic format should support</a:t>
            </a:r>
          </a:p>
          <a:p>
            <a:pPr marL="342900" indent="-342900">
              <a:buFont typeface="Arial" pitchFamily="34" charset="0"/>
              <a:buChar char="•"/>
            </a:pPr>
            <a:r>
              <a:rPr lang="en-US" sz="1600" dirty="0" smtClean="0"/>
              <a:t>Multiple coupled lines, for crosstalk (not just single-line)</a:t>
            </a:r>
          </a:p>
          <a:p>
            <a:pPr marL="342900" indent="-342900">
              <a:buFont typeface="Arial" pitchFamily="34" charset="0"/>
              <a:buChar char="•"/>
            </a:pPr>
            <a:r>
              <a:rPr lang="en-US" sz="1600" dirty="0" smtClean="0"/>
              <a:t>Internal probing points or access</a:t>
            </a:r>
          </a:p>
          <a:p>
            <a:pPr marL="342900" indent="-342900">
              <a:buFont typeface="Arial" pitchFamily="34" charset="0"/>
              <a:buChar char="•"/>
            </a:pPr>
            <a:r>
              <a:rPr lang="en-US" sz="1600" dirty="0" smtClean="0"/>
              <a:t>Time-domain analysis</a:t>
            </a:r>
          </a:p>
          <a:p>
            <a:pPr marL="342900" indent="-342900">
              <a:buFont typeface="Arial" pitchFamily="34" charset="0"/>
              <a:buChar char="•"/>
            </a:pPr>
            <a:r>
              <a:rPr lang="en-US" sz="1600" dirty="0" smtClean="0"/>
              <a:t>Parameter-passed length information</a:t>
            </a:r>
          </a:p>
          <a:p>
            <a:pPr marL="342900" indent="-342900">
              <a:buFont typeface="Arial" pitchFamily="34" charset="0"/>
              <a:buChar char="•"/>
            </a:pPr>
            <a:r>
              <a:rPr lang="en-US" sz="1600" dirty="0" smtClean="0"/>
              <a:t>“Drop-in” for users, “free-form” for makers</a:t>
            </a:r>
          </a:p>
          <a:p>
            <a:pPr marL="528638" lvl="1" indent="-342900">
              <a:buFont typeface="Arial" pitchFamily="34" charset="0"/>
              <a:buChar char="•"/>
            </a:pPr>
            <a:r>
              <a:rPr lang="en-US" sz="1600" dirty="0" smtClean="0"/>
              <a:t>Internal structure can be almost anything</a:t>
            </a:r>
          </a:p>
          <a:p>
            <a:pPr marL="528638" lvl="1" indent="-342900">
              <a:buFont typeface="Arial" pitchFamily="34" charset="0"/>
              <a:buChar char="•"/>
            </a:pPr>
            <a:r>
              <a:rPr lang="en-US" sz="1600" dirty="0" smtClean="0"/>
              <a:t>Buffers and packages may be independent</a:t>
            </a:r>
          </a:p>
          <a:p>
            <a:pPr marL="342900" indent="-342900">
              <a:buFont typeface="Arial" pitchFamily="34" charset="0"/>
              <a:buChar char="•"/>
            </a:pPr>
            <a:endParaRPr lang="en-US" sz="1600" dirty="0" smtClean="0"/>
          </a:p>
          <a:p>
            <a:pPr marL="342900" indent="-342900">
              <a:buFont typeface="Arial" pitchFamily="34" charset="0"/>
              <a:buChar char="•"/>
            </a:pPr>
            <a:endParaRPr lang="en-US" sz="1600" dirty="0"/>
          </a:p>
        </p:txBody>
      </p:sp>
      <p:sp>
        <p:nvSpPr>
          <p:cNvPr id="4" name="Rounded Rectangle 3"/>
          <p:cNvSpPr/>
          <p:nvPr/>
        </p:nvSpPr>
        <p:spPr bwMode="auto">
          <a:xfrm>
            <a:off x="599829" y="5351815"/>
            <a:ext cx="7890933" cy="783193"/>
          </a:xfrm>
          <a:prstGeom prst="roundRect">
            <a:avLst/>
          </a:prstGeom>
          <a:solidFill>
            <a:srgbClr val="000099"/>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a:lnSpc>
                <a:spcPct val="100000"/>
              </a:lnSpc>
              <a:spcBef>
                <a:spcPts val="0"/>
              </a:spcBef>
            </a:pPr>
            <a:r>
              <a:rPr lang="en-US" sz="2000" dirty="0" smtClean="0">
                <a:solidFill>
                  <a:schemeClr val="bg1"/>
                </a:solidFill>
                <a:latin typeface="+mj-lt"/>
                <a:cs typeface="Verdana" pitchFamily="34" charset="0"/>
              </a:rPr>
              <a:t>… and any format must be more compelling to create and use than a SPICE subcircuit!</a:t>
            </a:r>
            <a:endParaRPr lang="en-US" sz="2000" b="0" dirty="0" smtClean="0">
              <a:solidFill>
                <a:schemeClr val="bg1"/>
              </a:solidFill>
              <a:latin typeface="+mj-lt"/>
              <a:cs typeface="Verdana" pitchFamily="34" charset="0"/>
            </a:endParaRPr>
          </a:p>
        </p:txBody>
      </p:sp>
    </p:spTree>
    <p:extLst>
      <p:ext uri="{BB962C8B-B14F-4D97-AF65-F5344CB8AC3E}">
        <p14:creationId xmlns:p14="http://schemas.microsoft.com/office/powerpoint/2010/main" val="17388259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8"/>
          <p:cNvSpPr>
            <a:spLocks noGrp="1" noChangeArrowheads="1"/>
          </p:cNvSpPr>
          <p:nvPr>
            <p:ph type="title"/>
          </p:nvPr>
        </p:nvSpPr>
        <p:spPr>
          <a:xfrm>
            <a:off x="1371600" y="228600"/>
            <a:ext cx="7315200" cy="914400"/>
          </a:xfrm>
        </p:spPr>
        <p:txBody>
          <a:bodyPr anchor="ctr"/>
          <a:lstStyle/>
          <a:p>
            <a:pPr algn="ctr" eaLnBrk="1" hangingPunct="1"/>
            <a:r>
              <a:rPr lang="en-US" sz="3600" dirty="0" smtClean="0"/>
              <a:t>Legal Disclaimers</a:t>
            </a:r>
          </a:p>
        </p:txBody>
      </p:sp>
      <p:sp>
        <p:nvSpPr>
          <p:cNvPr id="18434" name="Rectangle 9"/>
          <p:cNvSpPr>
            <a:spLocks noGrp="1" noChangeArrowheads="1"/>
          </p:cNvSpPr>
          <p:nvPr>
            <p:ph idx="1"/>
          </p:nvPr>
        </p:nvSpPr>
        <p:spPr>
          <a:xfrm>
            <a:off x="228600" y="1295400"/>
            <a:ext cx="8686800" cy="4419600"/>
          </a:xfrm>
        </p:spPr>
        <p:txBody>
          <a:bodyPr/>
          <a:lstStyle/>
          <a:p>
            <a:pPr marL="0" indent="0" eaLnBrk="1" hangingPunct="1">
              <a:lnSpc>
                <a:spcPct val="80000"/>
              </a:lnSpc>
              <a:buFontTx/>
              <a:buNone/>
            </a:pPr>
            <a:r>
              <a:rPr lang="en-US" sz="1200" dirty="0" smtClean="0"/>
              <a:t>INFORMATION IN THIS DOCUMENT IS PROVIDED IN CONNECTION WITH INTEL® PRODUCTS. NO LICENSE, EXPRESS OR IMPLIED, BY ESTOPPEL OR OTHERWISE, TO ANY INTELLECTUAL PROPERTY RIGHTS IS GRANTED BY THIS DOCUMENT. EXCEPT AS PROVIDED IN INTEL’S TERMS AND CONDITIONS OF SALE FOR SUCH PRODUCTS, INTEL ASSUMES NO LIABILITY WHATSOEVER, AND INTEL DISCLAIMS ANY EXPRESS OR IMPLIED WARRANTY, RELATING TO SALE AND/OR USE OF INTEL PRODUCTS INCLUDING LIABILITY OR WARRANTIES RELATING TO FITNESS FOR A PARTICULAR PURPOSE, MERCHANTABILITY, OR INFRINGEMENT OF ANY PATENT, COPYRIGHT OR OTHER INTELLECTUAL PROPERTY RIGHT. Intel products are not intended for use in medical, life saving, or life sustaining applications.</a:t>
            </a:r>
          </a:p>
          <a:p>
            <a:pPr marL="0" indent="0" eaLnBrk="1" hangingPunct="1">
              <a:lnSpc>
                <a:spcPct val="80000"/>
              </a:lnSpc>
              <a:buFontTx/>
              <a:buNone/>
            </a:pPr>
            <a:r>
              <a:rPr lang="en-US" sz="1200" dirty="0" smtClean="0"/>
              <a:t>Intel may make changes to specifications and product descriptions at any time, without notice.</a:t>
            </a:r>
          </a:p>
          <a:p>
            <a:pPr marL="0" indent="0" eaLnBrk="1" hangingPunct="1">
              <a:lnSpc>
                <a:spcPct val="80000"/>
              </a:lnSpc>
              <a:buFontTx/>
              <a:buNone/>
            </a:pPr>
            <a:r>
              <a:rPr lang="en-US" sz="1200" dirty="0" smtClean="0"/>
              <a:t>The Intel products in this document may contain design defects or errors known as errata which may cause the product to deviate from published specifications. Current characterized errata are available on request.</a:t>
            </a:r>
          </a:p>
          <a:p>
            <a:pPr marL="0" indent="0" eaLnBrk="1" hangingPunct="1">
              <a:lnSpc>
                <a:spcPct val="80000"/>
              </a:lnSpc>
              <a:buFontTx/>
              <a:buNone/>
            </a:pPr>
            <a:r>
              <a:rPr lang="en-US" sz="1200" dirty="0" smtClean="0"/>
              <a:t>Contact your local Intel sales office or your distributor to obtain the latest specifications and before placing your product order.</a:t>
            </a:r>
          </a:p>
          <a:p>
            <a:pPr marL="0" indent="0" eaLnBrk="1" hangingPunct="1">
              <a:lnSpc>
                <a:spcPct val="80000"/>
              </a:lnSpc>
              <a:buFontTx/>
              <a:buNone/>
            </a:pPr>
            <a:r>
              <a:rPr lang="en-US" sz="1200" dirty="0" smtClean="0"/>
              <a:t>All dates specified are target dates, are provided for planning purposes only and are subject to change.</a:t>
            </a:r>
          </a:p>
          <a:p>
            <a:pPr marL="0" indent="0" eaLnBrk="1" hangingPunct="1">
              <a:lnSpc>
                <a:spcPct val="80000"/>
              </a:lnSpc>
              <a:buFontTx/>
              <a:buNone/>
            </a:pPr>
            <a:r>
              <a:rPr lang="en-US" sz="1200" b="1" dirty="0" smtClean="0"/>
              <a:t>Code names in this document are used internally within Intel to identify products that are in development and not yet publicly announced for release.  Customers, licensees and other third parties are not authorized by Intel to use code names in advertising, promotion or marketing of any product or services and any such use of Intel's internal code names is at the sole risk of the user. </a:t>
            </a:r>
          </a:p>
          <a:p>
            <a:pPr marL="0" indent="0" eaLnBrk="1" hangingPunct="1">
              <a:lnSpc>
                <a:spcPct val="80000"/>
              </a:lnSpc>
              <a:buFontTx/>
              <a:buNone/>
            </a:pPr>
            <a:r>
              <a:rPr lang="en-US" sz="1200" dirty="0" smtClean="0"/>
              <a:t>Intel, Intel Core,  Intel </a:t>
            </a:r>
            <a:r>
              <a:rPr lang="en-US" sz="1200" dirty="0" err="1" smtClean="0"/>
              <a:t>SpeedStep</a:t>
            </a:r>
            <a:r>
              <a:rPr lang="en-US" sz="1200" dirty="0" smtClean="0"/>
              <a:t> and the Intel logo are trademarks or registered trademarks of Intel Corporation or its subsidiaries in the United States and other countries.</a:t>
            </a:r>
          </a:p>
          <a:p>
            <a:pPr marL="0" indent="0" eaLnBrk="1" hangingPunct="1">
              <a:lnSpc>
                <a:spcPct val="80000"/>
              </a:lnSpc>
              <a:buFontTx/>
              <a:buNone/>
            </a:pPr>
            <a:r>
              <a:rPr lang="en-US" sz="1200" dirty="0" smtClean="0"/>
              <a:t>*Other names and brands may be claimed as the property of others.</a:t>
            </a:r>
          </a:p>
          <a:p>
            <a:pPr marL="0" indent="0" eaLnBrk="1" hangingPunct="1">
              <a:lnSpc>
                <a:spcPct val="80000"/>
              </a:lnSpc>
              <a:buFontTx/>
              <a:buNone/>
            </a:pPr>
            <a:r>
              <a:rPr lang="en-US" sz="1200" dirty="0" smtClean="0"/>
              <a:t>Copyright © 2012, Intel Corporation. All rights reserved.</a:t>
            </a:r>
          </a:p>
          <a:p>
            <a:pPr marL="0" indent="0" eaLnBrk="1" hangingPunct="1">
              <a:lnSpc>
                <a:spcPct val="80000"/>
              </a:lnSpc>
              <a:buFontTx/>
              <a:buNone/>
            </a:pPr>
            <a:endParaRPr lang="en-US" sz="1050" dirty="0" smtClean="0"/>
          </a:p>
        </p:txBody>
      </p:sp>
    </p:spTree>
    <p:extLst>
      <p:ext uri="{BB962C8B-B14F-4D97-AF65-F5344CB8AC3E}">
        <p14:creationId xmlns:p14="http://schemas.microsoft.com/office/powerpoint/2010/main" val="30178431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Material</a:t>
            </a:r>
            <a:endParaRPr lang="en-US" dirty="0"/>
          </a:p>
        </p:txBody>
      </p:sp>
      <p:sp>
        <p:nvSpPr>
          <p:cNvPr id="3" name="Content Placeholder 2"/>
          <p:cNvSpPr>
            <a:spLocks noGrp="1"/>
          </p:cNvSpPr>
          <p:nvPr>
            <p:ph idx="1"/>
          </p:nvPr>
        </p:nvSpPr>
        <p:spPr>
          <a:xfrm>
            <a:off x="455613" y="957942"/>
            <a:ext cx="8228012" cy="4958671"/>
          </a:xfrm>
        </p:spPr>
        <p:txBody>
          <a:bodyPr/>
          <a:lstStyle/>
          <a:p>
            <a:r>
              <a:rPr lang="en-US" dirty="0" smtClean="0"/>
              <a:t>Consulted with experts in new areas:</a:t>
            </a:r>
          </a:p>
          <a:p>
            <a:pPr lvl="1"/>
            <a:r>
              <a:rPr lang="en-US" dirty="0" smtClean="0"/>
              <a:t>PCB post-layout analysis</a:t>
            </a:r>
          </a:p>
          <a:p>
            <a:pPr lvl="1"/>
            <a:r>
              <a:rPr lang="en-US" dirty="0" smtClean="0"/>
              <a:t>Device and platform power delivery (two different product lines)</a:t>
            </a:r>
          </a:p>
          <a:p>
            <a:pPr marL="342900" indent="-342900">
              <a:buFont typeface="Arial" pitchFamily="34" charset="0"/>
              <a:buChar char="•"/>
            </a:pPr>
            <a:endParaRPr lang="en-US" dirty="0"/>
          </a:p>
          <a:p>
            <a:r>
              <a:rPr lang="en-US" dirty="0" smtClean="0"/>
              <a:t>Now addressing all three segments of the IBIS community </a:t>
            </a:r>
          </a:p>
          <a:p>
            <a:pPr lvl="1"/>
            <a:r>
              <a:rPr lang="en-US" dirty="0" smtClean="0"/>
              <a:t>EDA vendors (both for extraction and system simulation)</a:t>
            </a:r>
          </a:p>
          <a:p>
            <a:pPr lvl="1"/>
            <a:r>
              <a:rPr lang="en-US" dirty="0" smtClean="0"/>
              <a:t>model makers</a:t>
            </a:r>
          </a:p>
          <a:p>
            <a:pPr lvl="1"/>
            <a:r>
              <a:rPr lang="en-US" dirty="0" smtClean="0"/>
              <a:t>end users (system designers)</a:t>
            </a:r>
            <a:endParaRPr lang="en-US" dirty="0"/>
          </a:p>
          <a:p>
            <a:endParaRPr lang="en-US" dirty="0" smtClean="0"/>
          </a:p>
          <a:p>
            <a:pPr marL="342900" indent="-342900">
              <a:buFont typeface="Arial" pitchFamily="34" charset="0"/>
              <a:buChar char="•"/>
            </a:pPr>
            <a:endParaRPr lang="en-US" dirty="0"/>
          </a:p>
        </p:txBody>
      </p:sp>
      <p:sp>
        <p:nvSpPr>
          <p:cNvPr id="4" name="Rounded Rectangle 3"/>
          <p:cNvSpPr/>
          <p:nvPr/>
        </p:nvSpPr>
        <p:spPr bwMode="auto">
          <a:xfrm>
            <a:off x="539931" y="5216434"/>
            <a:ext cx="8168640" cy="836023"/>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algn="ctr" eaLnBrk="0" hangingPunct="0"/>
            <a:r>
              <a:rPr lang="en-US" sz="1800" b="1" dirty="0" smtClean="0">
                <a:latin typeface="+mn-lt"/>
                <a:cs typeface="Arial" pitchFamily="34" charset="0"/>
              </a:rPr>
              <a:t>Do the current proposals address both PCB pre- and </a:t>
            </a:r>
          </a:p>
          <a:p>
            <a:pPr algn="ctr" eaLnBrk="0" hangingPunct="0"/>
            <a:r>
              <a:rPr lang="en-US" sz="1800" b="1" dirty="0" smtClean="0">
                <a:latin typeface="+mn-lt"/>
                <a:cs typeface="Arial" pitchFamily="34" charset="0"/>
              </a:rPr>
              <a:t>post-layout needs </a:t>
            </a:r>
            <a:r>
              <a:rPr lang="en-US" sz="1800" b="1" dirty="0" smtClean="0">
                <a:latin typeface="+mn-lt"/>
                <a:cs typeface="Arial" pitchFamily="34" charset="0"/>
              </a:rPr>
              <a:t>without overburdening one IBIS segment?</a:t>
            </a:r>
            <a:endParaRPr lang="en-US" sz="1800" b="1" dirty="0" smtClean="0">
              <a:latin typeface="+mn-lt"/>
              <a:cs typeface="Arial" pitchFamily="34" charset="0"/>
            </a:endParaRPr>
          </a:p>
        </p:txBody>
      </p:sp>
    </p:spTree>
    <p:extLst>
      <p:ext uri="{BB962C8B-B14F-4D97-AF65-F5344CB8AC3E}">
        <p14:creationId xmlns:p14="http://schemas.microsoft.com/office/powerpoint/2010/main" val="372129510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 Models</a:t>
            </a:r>
            <a:endParaRPr lang="en-US" dirty="0"/>
          </a:p>
        </p:txBody>
      </p:sp>
      <p:sp>
        <p:nvSpPr>
          <p:cNvPr id="3" name="Content Placeholder 2"/>
          <p:cNvSpPr>
            <a:spLocks noGrp="1"/>
          </p:cNvSpPr>
          <p:nvPr>
            <p:ph idx="1"/>
          </p:nvPr>
        </p:nvSpPr>
        <p:spPr>
          <a:xfrm>
            <a:off x="455613" y="966652"/>
            <a:ext cx="8228012" cy="4949962"/>
          </a:xfrm>
        </p:spPr>
        <p:txBody>
          <a:bodyPr/>
          <a:lstStyle/>
          <a:p>
            <a:r>
              <a:rPr lang="en-US" dirty="0" smtClean="0"/>
              <a:t>What usage models should we support?</a:t>
            </a:r>
          </a:p>
          <a:p>
            <a:pPr lvl="1"/>
            <a:r>
              <a:rPr lang="en-US" dirty="0" smtClean="0"/>
              <a:t>Pre-PCB layout </a:t>
            </a:r>
          </a:p>
          <a:p>
            <a:pPr lvl="2"/>
            <a:r>
              <a:rPr lang="en-US" dirty="0" smtClean="0"/>
              <a:t>User doesn't </a:t>
            </a:r>
            <a:r>
              <a:rPr lang="en-US" dirty="0"/>
              <a:t>care about specific package or board </a:t>
            </a:r>
            <a:r>
              <a:rPr lang="en-US" dirty="0" smtClean="0"/>
              <a:t>nets</a:t>
            </a:r>
          </a:p>
          <a:p>
            <a:pPr lvl="2"/>
            <a:r>
              <a:rPr lang="en-US" dirty="0" smtClean="0"/>
              <a:t>User just wants </a:t>
            </a:r>
            <a:r>
              <a:rPr lang="en-US" dirty="0"/>
              <a:t>general trends on an </a:t>
            </a:r>
            <a:r>
              <a:rPr lang="en-US" dirty="0" smtClean="0"/>
              <a:t>interface</a:t>
            </a:r>
          </a:p>
          <a:p>
            <a:pPr lvl="2"/>
            <a:r>
              <a:rPr lang="en-US" dirty="0" smtClean="0"/>
              <a:t>A subset of signals will be modeled &amp; simulated</a:t>
            </a:r>
            <a:endParaRPr lang="en-US" dirty="0"/>
          </a:p>
          <a:p>
            <a:pPr lvl="1"/>
            <a:r>
              <a:rPr lang="en-US" dirty="0" smtClean="0"/>
              <a:t>Post-PCB layout</a:t>
            </a:r>
          </a:p>
          <a:p>
            <a:pPr lvl="2"/>
            <a:r>
              <a:rPr lang="en-US" dirty="0" smtClean="0"/>
              <a:t>May have specific nets to examine</a:t>
            </a:r>
          </a:p>
          <a:p>
            <a:pPr lvl="2"/>
            <a:r>
              <a:rPr lang="en-US" dirty="0" smtClean="0"/>
              <a:t>Interested in other nets that may not yet be identified but </a:t>
            </a:r>
            <a:r>
              <a:rPr lang="en-US" b="1" i="1" dirty="0" smtClean="0"/>
              <a:t>become significant based on electrical behavior</a:t>
            </a:r>
          </a:p>
          <a:p>
            <a:pPr lvl="2"/>
            <a:r>
              <a:rPr lang="en-US" dirty="0" smtClean="0"/>
              <a:t>For example: I want to analyze Data Pin 5, Clock Pin 2…		… </a:t>
            </a:r>
            <a:r>
              <a:rPr lang="en-US" b="1" i="1" dirty="0" smtClean="0"/>
              <a:t>and </a:t>
            </a:r>
            <a:r>
              <a:rPr lang="en-US" b="1" i="1" dirty="0"/>
              <a:t>all others with &lt; </a:t>
            </a:r>
            <a:r>
              <a:rPr lang="en-US" b="1" i="1" dirty="0" smtClean="0"/>
              <a:t>30 </a:t>
            </a:r>
            <a:r>
              <a:rPr lang="en-US" b="1" i="1" dirty="0"/>
              <a:t>dB of noise reduction impact </a:t>
            </a:r>
            <a:r>
              <a:rPr lang="en-US" b="1" i="1" dirty="0" smtClean="0"/>
              <a:t>	due </a:t>
            </a:r>
            <a:r>
              <a:rPr lang="en-US" b="1" i="1" dirty="0"/>
              <a:t>to </a:t>
            </a:r>
            <a:r>
              <a:rPr lang="en-US" b="1" i="1" dirty="0" smtClean="0"/>
              <a:t>crosstalk</a:t>
            </a:r>
            <a:endParaRPr lang="en-US" b="1" i="1" dirty="0"/>
          </a:p>
          <a:p>
            <a:endParaRPr lang="en-US" dirty="0"/>
          </a:p>
        </p:txBody>
      </p:sp>
      <p:sp>
        <p:nvSpPr>
          <p:cNvPr id="4" name="Rounded Rectangle 3"/>
          <p:cNvSpPr/>
          <p:nvPr/>
        </p:nvSpPr>
        <p:spPr bwMode="auto">
          <a:xfrm>
            <a:off x="539931" y="5015060"/>
            <a:ext cx="8168640" cy="1206631"/>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algn="ctr" eaLnBrk="0" hangingPunct="0"/>
            <a:r>
              <a:rPr lang="en-US" sz="1800" b="1" dirty="0" smtClean="0">
                <a:latin typeface="+mn-lt"/>
                <a:cs typeface="Arial" pitchFamily="34" charset="0"/>
              </a:rPr>
              <a:t>Can the same modeling </a:t>
            </a:r>
            <a:r>
              <a:rPr lang="en-US" sz="1800" b="1" i="1" dirty="0" smtClean="0">
                <a:latin typeface="+mn-lt"/>
                <a:cs typeface="Arial" pitchFamily="34" charset="0"/>
              </a:rPr>
              <a:t>format</a:t>
            </a:r>
            <a:r>
              <a:rPr lang="en-US" sz="1800" b="1" dirty="0" smtClean="0">
                <a:latin typeface="+mn-lt"/>
                <a:cs typeface="Arial" pitchFamily="34" charset="0"/>
              </a:rPr>
              <a:t> support both approaches </a:t>
            </a:r>
          </a:p>
          <a:p>
            <a:pPr algn="ctr" eaLnBrk="0" hangingPunct="0"/>
            <a:r>
              <a:rPr lang="en-US" sz="1800" b="1" dirty="0" smtClean="0">
                <a:latin typeface="+mn-lt"/>
                <a:cs typeface="Arial" pitchFamily="34" charset="0"/>
              </a:rPr>
              <a:t>efficiently and accurately?</a:t>
            </a:r>
          </a:p>
          <a:p>
            <a:pPr algn="ctr" eaLnBrk="0" hangingPunct="0"/>
            <a:endParaRPr lang="en-US" sz="1800" b="1" dirty="0" smtClean="0">
              <a:latin typeface="+mn-lt"/>
              <a:cs typeface="Arial" pitchFamily="34" charset="0"/>
            </a:endParaRPr>
          </a:p>
          <a:p>
            <a:pPr algn="ctr" eaLnBrk="0" hangingPunct="0"/>
            <a:r>
              <a:rPr lang="en-US" sz="1800" b="1" dirty="0" smtClean="0">
                <a:latin typeface="+mn-lt"/>
                <a:cs typeface="Arial" pitchFamily="34" charset="0"/>
              </a:rPr>
              <a:t>Can the same modeling </a:t>
            </a:r>
            <a:r>
              <a:rPr lang="en-US" sz="1800" b="1" i="1" dirty="0" smtClean="0">
                <a:latin typeface="+mn-lt"/>
                <a:cs typeface="Arial" pitchFamily="34" charset="0"/>
              </a:rPr>
              <a:t>data…</a:t>
            </a:r>
            <a:r>
              <a:rPr lang="en-US" sz="1800" b="1" dirty="0" smtClean="0">
                <a:latin typeface="+mn-lt"/>
                <a:cs typeface="Arial" pitchFamily="34" charset="0"/>
              </a:rPr>
              <a:t>?</a:t>
            </a:r>
            <a:endParaRPr lang="en-US" sz="1800" b="1" dirty="0" smtClean="0">
              <a:latin typeface="+mn-lt"/>
              <a:cs typeface="Arial" pitchFamily="34" charset="0"/>
            </a:endParaRPr>
          </a:p>
        </p:txBody>
      </p:sp>
    </p:spTree>
    <p:extLst>
      <p:ext uri="{BB962C8B-B14F-4D97-AF65-F5344CB8AC3E}">
        <p14:creationId xmlns:p14="http://schemas.microsoft.com/office/powerpoint/2010/main" val="20448901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Choices</a:t>
            </a:r>
            <a:endParaRPr lang="en-US" dirty="0"/>
          </a:p>
        </p:txBody>
      </p:sp>
      <p:sp>
        <p:nvSpPr>
          <p:cNvPr id="3" name="Content Placeholder 2"/>
          <p:cNvSpPr>
            <a:spLocks noGrp="1"/>
          </p:cNvSpPr>
          <p:nvPr>
            <p:ph idx="1"/>
          </p:nvPr>
        </p:nvSpPr>
        <p:spPr>
          <a:xfrm>
            <a:off x="455613" y="4232635"/>
            <a:ext cx="8228012" cy="1683978"/>
          </a:xfrm>
        </p:spPr>
        <p:txBody>
          <a:bodyPr/>
          <a:lstStyle/>
          <a:p>
            <a:r>
              <a:rPr lang="en-US" dirty="0" smtClean="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983650"/>
              </p:ext>
            </p:extLst>
          </p:nvPr>
        </p:nvGraphicFramePr>
        <p:xfrm>
          <a:off x="558513" y="789307"/>
          <a:ext cx="8022212" cy="3108960"/>
        </p:xfrm>
        <a:graphic>
          <a:graphicData uri="http://schemas.openxmlformats.org/drawingml/2006/table">
            <a:tbl>
              <a:tblPr firstRow="1" bandRow="1">
                <a:tableStyleId>{5C22544A-7EE6-4342-B048-85BDC9FD1C3A}</a:tableStyleId>
              </a:tblPr>
              <a:tblGrid>
                <a:gridCol w="2005553"/>
                <a:gridCol w="2005553"/>
                <a:gridCol w="2005553"/>
                <a:gridCol w="2005553"/>
              </a:tblGrid>
              <a:tr h="370840">
                <a:tc>
                  <a:txBody>
                    <a:bodyPr/>
                    <a:lstStyle/>
                    <a:p>
                      <a:pPr algn="ctr"/>
                      <a:r>
                        <a:rPr lang="en-US" dirty="0" smtClean="0"/>
                        <a:t>Package/On-die Model</a:t>
                      </a:r>
                      <a:endParaRPr lang="en-US" dirty="0"/>
                    </a:p>
                  </a:txBody>
                  <a:tcPr/>
                </a:tc>
                <a:tc>
                  <a:txBody>
                    <a:bodyPr/>
                    <a:lstStyle/>
                    <a:p>
                      <a:pPr algn="ctr"/>
                      <a:r>
                        <a:rPr lang="en-US" dirty="0" smtClean="0"/>
                        <a:t>EDA Vendor</a:t>
                      </a:r>
                      <a:endParaRPr lang="en-US" dirty="0"/>
                    </a:p>
                  </a:txBody>
                  <a:tcPr/>
                </a:tc>
                <a:tc>
                  <a:txBody>
                    <a:bodyPr/>
                    <a:lstStyle/>
                    <a:p>
                      <a:pPr algn="ctr"/>
                      <a:r>
                        <a:rPr lang="en-US" dirty="0" smtClean="0"/>
                        <a:t>Model</a:t>
                      </a:r>
                      <a:r>
                        <a:rPr lang="en-US" baseline="0" dirty="0" smtClean="0"/>
                        <a:t> Maker</a:t>
                      </a:r>
                      <a:endParaRPr lang="en-US" dirty="0"/>
                    </a:p>
                  </a:txBody>
                  <a:tcPr/>
                </a:tc>
                <a:tc>
                  <a:txBody>
                    <a:bodyPr/>
                    <a:lstStyle/>
                    <a:p>
                      <a:pPr algn="ctr"/>
                      <a:r>
                        <a:rPr lang="en-US" dirty="0" smtClean="0"/>
                        <a:t>End User</a:t>
                      </a:r>
                      <a:endParaRPr lang="en-US" dirty="0"/>
                    </a:p>
                  </a:txBody>
                  <a:tcPr/>
                </a:tc>
              </a:tr>
              <a:tr h="370840">
                <a:tc>
                  <a:txBody>
                    <a:bodyPr/>
                    <a:lstStyle/>
                    <a:p>
                      <a:r>
                        <a:rPr lang="en-US" sz="1600" dirty="0" smtClean="0"/>
                        <a:t>Large,</a:t>
                      </a:r>
                      <a:r>
                        <a:rPr lang="en-US" sz="1600" baseline="0" dirty="0" smtClean="0"/>
                        <a:t> </a:t>
                      </a:r>
                      <a:r>
                        <a:rPr lang="en-US" sz="1600" dirty="0" smtClean="0"/>
                        <a:t>complicated model</a:t>
                      </a:r>
                      <a:endParaRPr lang="en-US" sz="1600" dirty="0"/>
                    </a:p>
                  </a:txBody>
                  <a:tcPr/>
                </a:tc>
                <a:tc>
                  <a:txBody>
                    <a:bodyPr/>
                    <a:lstStyle/>
                    <a:p>
                      <a:endParaRPr lang="en-US" dirty="0"/>
                    </a:p>
                  </a:txBody>
                  <a:tcPr/>
                </a:tc>
                <a:tc>
                  <a:txBody>
                    <a:bodyPr/>
                    <a:lstStyle/>
                    <a:p>
                      <a:endParaRPr lang="en-US" dirty="0"/>
                    </a:p>
                  </a:txBody>
                  <a:tcPr/>
                </a:tc>
                <a:tc>
                  <a:txBody>
                    <a:bodyPr/>
                    <a:lstStyle/>
                    <a:p>
                      <a:endParaRPr lang="en-US"/>
                    </a:p>
                  </a:txBody>
                  <a:tcPr/>
                </a:tc>
              </a:tr>
              <a:tr h="370840">
                <a:tc>
                  <a:txBody>
                    <a:bodyPr/>
                    <a:lstStyle/>
                    <a:p>
                      <a:r>
                        <a:rPr lang="en-US" sz="1600" dirty="0" smtClean="0"/>
                        <a:t>Small</a:t>
                      </a:r>
                      <a:r>
                        <a:rPr lang="en-US" sz="1600" baseline="0" dirty="0" smtClean="0"/>
                        <a:t> model that can be shifted/swathed</a:t>
                      </a:r>
                      <a:endParaRPr lang="en-US" sz="1600" dirty="0"/>
                    </a:p>
                  </a:txBody>
                  <a:tcPr/>
                </a:tc>
                <a:tc>
                  <a:txBody>
                    <a:bodyPr/>
                    <a:lstStyle/>
                    <a:p>
                      <a:endParaRPr lang="en-US" dirty="0"/>
                    </a:p>
                  </a:txBody>
                  <a:tcPr/>
                </a:tc>
                <a:tc>
                  <a:txBody>
                    <a:bodyPr/>
                    <a:lstStyle/>
                    <a:p>
                      <a:endParaRPr lang="en-US" dirty="0"/>
                    </a:p>
                  </a:txBody>
                  <a:tcPr/>
                </a:tc>
                <a:tc>
                  <a:txBody>
                    <a:bodyPr/>
                    <a:lstStyle/>
                    <a:p>
                      <a:endParaRPr lang="en-US"/>
                    </a:p>
                  </a:txBody>
                  <a:tcPr/>
                </a:tc>
              </a:tr>
              <a:tr h="370840">
                <a:tc>
                  <a:txBody>
                    <a:bodyPr/>
                    <a:lstStyle/>
                    <a:p>
                      <a:r>
                        <a:rPr lang="en-US" sz="1600" dirty="0" smtClean="0"/>
                        <a:t>Many small models that overlap</a:t>
                      </a:r>
                      <a:endParaRPr lang="en-US" sz="160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9" name="Rectangle 8"/>
          <p:cNvSpPr/>
          <p:nvPr/>
        </p:nvSpPr>
        <p:spPr>
          <a:xfrm>
            <a:off x="5082150" y="2973485"/>
            <a:ext cx="898003" cy="1107996"/>
          </a:xfrm>
          <a:prstGeom prst="rect">
            <a:avLst/>
          </a:prstGeom>
        </p:spPr>
        <p:txBody>
          <a:bodyPr wrap="none">
            <a:spAutoFit/>
          </a:bodyPr>
          <a:lstStyle/>
          <a:p>
            <a:r>
              <a:rPr lang="en-US" sz="6600" dirty="0">
                <a:solidFill>
                  <a:srgbClr val="FF0000"/>
                </a:solidFill>
                <a:sym typeface="Wingdings"/>
              </a:rPr>
              <a:t></a:t>
            </a:r>
            <a:endParaRPr lang="en-US" sz="6600" dirty="0">
              <a:solidFill>
                <a:srgbClr val="FF0000"/>
              </a:solidFill>
            </a:endParaRPr>
          </a:p>
        </p:txBody>
      </p:sp>
      <p:sp>
        <p:nvSpPr>
          <p:cNvPr id="10" name="Rectangle 9"/>
          <p:cNvSpPr/>
          <p:nvPr/>
        </p:nvSpPr>
        <p:spPr>
          <a:xfrm>
            <a:off x="5082149" y="2071704"/>
            <a:ext cx="898003" cy="1107996"/>
          </a:xfrm>
          <a:prstGeom prst="rect">
            <a:avLst/>
          </a:prstGeom>
        </p:spPr>
        <p:txBody>
          <a:bodyPr wrap="none">
            <a:spAutoFit/>
          </a:bodyPr>
          <a:lstStyle/>
          <a:p>
            <a:r>
              <a:rPr lang="en-US" sz="6600" dirty="0">
                <a:solidFill>
                  <a:srgbClr val="00B050"/>
                </a:solidFill>
                <a:sym typeface="Wingdings"/>
              </a:rPr>
              <a:t></a:t>
            </a:r>
            <a:endParaRPr lang="en-US" sz="6600" dirty="0">
              <a:solidFill>
                <a:srgbClr val="00B050"/>
              </a:solidFill>
            </a:endParaRPr>
          </a:p>
        </p:txBody>
      </p:sp>
      <p:sp>
        <p:nvSpPr>
          <p:cNvPr id="11" name="Rectangle 10"/>
          <p:cNvSpPr/>
          <p:nvPr/>
        </p:nvSpPr>
        <p:spPr>
          <a:xfrm>
            <a:off x="7110483" y="2075459"/>
            <a:ext cx="898003" cy="1107996"/>
          </a:xfrm>
          <a:prstGeom prst="rect">
            <a:avLst/>
          </a:prstGeom>
        </p:spPr>
        <p:txBody>
          <a:bodyPr wrap="none">
            <a:spAutoFit/>
          </a:bodyPr>
          <a:lstStyle/>
          <a:p>
            <a:r>
              <a:rPr lang="en-US" sz="6600" dirty="0">
                <a:solidFill>
                  <a:srgbClr val="00B050"/>
                </a:solidFill>
                <a:sym typeface="Wingdings"/>
              </a:rPr>
              <a:t></a:t>
            </a:r>
            <a:endParaRPr lang="en-US" sz="6600" dirty="0">
              <a:solidFill>
                <a:srgbClr val="00B050"/>
              </a:solidFill>
            </a:endParaRPr>
          </a:p>
        </p:txBody>
      </p:sp>
      <p:sp>
        <p:nvSpPr>
          <p:cNvPr id="12" name="Rectangle 11"/>
          <p:cNvSpPr/>
          <p:nvPr/>
        </p:nvSpPr>
        <p:spPr>
          <a:xfrm>
            <a:off x="3028677" y="2075459"/>
            <a:ext cx="898003" cy="1107996"/>
          </a:xfrm>
          <a:prstGeom prst="rect">
            <a:avLst/>
          </a:prstGeom>
        </p:spPr>
        <p:txBody>
          <a:bodyPr wrap="none">
            <a:spAutoFit/>
          </a:bodyPr>
          <a:lstStyle/>
          <a:p>
            <a:r>
              <a:rPr lang="en-US" sz="6600" dirty="0">
                <a:solidFill>
                  <a:srgbClr val="FF0000"/>
                </a:solidFill>
                <a:sym typeface="Wingdings"/>
              </a:rPr>
              <a:t></a:t>
            </a:r>
            <a:endParaRPr lang="en-US" sz="6600" dirty="0">
              <a:solidFill>
                <a:srgbClr val="FF0000"/>
              </a:solidFill>
            </a:endParaRPr>
          </a:p>
        </p:txBody>
      </p:sp>
      <p:sp>
        <p:nvSpPr>
          <p:cNvPr id="13" name="Rectangle 12"/>
          <p:cNvSpPr/>
          <p:nvPr/>
        </p:nvSpPr>
        <p:spPr>
          <a:xfrm>
            <a:off x="5113228" y="1289546"/>
            <a:ext cx="898003" cy="1107996"/>
          </a:xfrm>
          <a:prstGeom prst="rect">
            <a:avLst/>
          </a:prstGeom>
        </p:spPr>
        <p:txBody>
          <a:bodyPr wrap="none">
            <a:spAutoFit/>
          </a:bodyPr>
          <a:lstStyle/>
          <a:p>
            <a:r>
              <a:rPr lang="en-US" sz="6600" dirty="0">
                <a:solidFill>
                  <a:srgbClr val="FF0000"/>
                </a:solidFill>
                <a:sym typeface="Wingdings"/>
              </a:rPr>
              <a:t></a:t>
            </a:r>
            <a:endParaRPr lang="en-US" sz="6600" dirty="0">
              <a:solidFill>
                <a:srgbClr val="FF0000"/>
              </a:solidFill>
            </a:endParaRPr>
          </a:p>
        </p:txBody>
      </p:sp>
      <p:sp>
        <p:nvSpPr>
          <p:cNvPr id="15" name="Rectangle 14"/>
          <p:cNvSpPr/>
          <p:nvPr/>
        </p:nvSpPr>
        <p:spPr>
          <a:xfrm>
            <a:off x="2590328" y="1289546"/>
            <a:ext cx="1846980" cy="1107996"/>
          </a:xfrm>
          <a:prstGeom prst="rect">
            <a:avLst/>
          </a:prstGeom>
        </p:spPr>
        <p:txBody>
          <a:bodyPr wrap="none">
            <a:spAutoFit/>
          </a:bodyPr>
          <a:lstStyle/>
          <a:p>
            <a:r>
              <a:rPr lang="en-US" sz="6600" dirty="0" smtClean="0">
                <a:solidFill>
                  <a:srgbClr val="00B050"/>
                </a:solidFill>
                <a:sym typeface="Wingdings"/>
              </a:rPr>
              <a:t></a:t>
            </a:r>
            <a:r>
              <a:rPr lang="en-US" sz="6600" dirty="0" smtClean="0">
                <a:sym typeface="Wingdings"/>
              </a:rPr>
              <a:t>/</a:t>
            </a:r>
            <a:r>
              <a:rPr lang="en-US" sz="6600" dirty="0" smtClean="0">
                <a:solidFill>
                  <a:srgbClr val="FF0000"/>
                </a:solidFill>
                <a:sym typeface="Wingdings"/>
              </a:rPr>
              <a:t></a:t>
            </a:r>
            <a:endParaRPr lang="en-US" sz="6600" dirty="0">
              <a:solidFill>
                <a:srgbClr val="FF0000"/>
              </a:solidFill>
            </a:endParaRPr>
          </a:p>
        </p:txBody>
      </p:sp>
      <p:sp>
        <p:nvSpPr>
          <p:cNvPr id="16" name="Rectangle 15"/>
          <p:cNvSpPr/>
          <p:nvPr/>
        </p:nvSpPr>
        <p:spPr>
          <a:xfrm>
            <a:off x="7110483" y="2973485"/>
            <a:ext cx="898003" cy="1107996"/>
          </a:xfrm>
          <a:prstGeom prst="rect">
            <a:avLst/>
          </a:prstGeom>
        </p:spPr>
        <p:txBody>
          <a:bodyPr wrap="none">
            <a:spAutoFit/>
          </a:bodyPr>
          <a:lstStyle/>
          <a:p>
            <a:r>
              <a:rPr lang="en-US" sz="6600" dirty="0">
                <a:solidFill>
                  <a:srgbClr val="00B050"/>
                </a:solidFill>
                <a:sym typeface="Wingdings"/>
              </a:rPr>
              <a:t></a:t>
            </a:r>
            <a:endParaRPr lang="en-US" sz="6600" dirty="0">
              <a:solidFill>
                <a:srgbClr val="00B050"/>
              </a:solidFill>
            </a:endParaRPr>
          </a:p>
        </p:txBody>
      </p:sp>
      <p:sp>
        <p:nvSpPr>
          <p:cNvPr id="18" name="Rectangle 17"/>
          <p:cNvSpPr/>
          <p:nvPr/>
        </p:nvSpPr>
        <p:spPr>
          <a:xfrm>
            <a:off x="6635994" y="1311491"/>
            <a:ext cx="1846980" cy="1107996"/>
          </a:xfrm>
          <a:prstGeom prst="rect">
            <a:avLst/>
          </a:prstGeom>
        </p:spPr>
        <p:txBody>
          <a:bodyPr wrap="none">
            <a:spAutoFit/>
          </a:bodyPr>
          <a:lstStyle/>
          <a:p>
            <a:r>
              <a:rPr lang="en-US" sz="6600" dirty="0" smtClean="0">
                <a:solidFill>
                  <a:srgbClr val="00B050"/>
                </a:solidFill>
                <a:sym typeface="Wingdings"/>
              </a:rPr>
              <a:t></a:t>
            </a:r>
            <a:r>
              <a:rPr lang="en-US" sz="6600" dirty="0" smtClean="0">
                <a:sym typeface="Wingdings"/>
              </a:rPr>
              <a:t>/</a:t>
            </a:r>
            <a:r>
              <a:rPr lang="en-US" sz="6600" dirty="0" smtClean="0">
                <a:solidFill>
                  <a:srgbClr val="FF0000"/>
                </a:solidFill>
                <a:sym typeface="Wingdings"/>
              </a:rPr>
              <a:t></a:t>
            </a:r>
            <a:endParaRPr lang="en-US" sz="6600" dirty="0">
              <a:solidFill>
                <a:srgbClr val="FF0000"/>
              </a:solidFill>
            </a:endParaRPr>
          </a:p>
        </p:txBody>
      </p:sp>
      <p:sp>
        <p:nvSpPr>
          <p:cNvPr id="19" name="Rectangle 18"/>
          <p:cNvSpPr/>
          <p:nvPr/>
        </p:nvSpPr>
        <p:spPr>
          <a:xfrm>
            <a:off x="3028676" y="2962142"/>
            <a:ext cx="898003" cy="1107996"/>
          </a:xfrm>
          <a:prstGeom prst="rect">
            <a:avLst/>
          </a:prstGeom>
        </p:spPr>
        <p:txBody>
          <a:bodyPr wrap="none">
            <a:spAutoFit/>
          </a:bodyPr>
          <a:lstStyle/>
          <a:p>
            <a:r>
              <a:rPr lang="en-US" sz="6600" dirty="0">
                <a:solidFill>
                  <a:srgbClr val="FF0000"/>
                </a:solidFill>
                <a:sym typeface="Wingdings"/>
              </a:rPr>
              <a:t></a:t>
            </a:r>
            <a:endParaRPr lang="en-US" sz="6600" dirty="0">
              <a:solidFill>
                <a:srgbClr val="FF0000"/>
              </a:solidFill>
            </a:endParaRPr>
          </a:p>
        </p:txBody>
      </p:sp>
      <p:sp>
        <p:nvSpPr>
          <p:cNvPr id="21" name="Content Placeholder 2"/>
          <p:cNvSpPr txBox="1">
            <a:spLocks/>
          </p:cNvSpPr>
          <p:nvPr/>
        </p:nvSpPr>
        <p:spPr bwMode="auto">
          <a:xfrm>
            <a:off x="455613" y="3987539"/>
            <a:ext cx="8228012" cy="16745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fontAlgn="base">
              <a:spcBef>
                <a:spcPct val="75000"/>
              </a:spcBef>
              <a:spcAft>
                <a:spcPct val="0"/>
              </a:spcAft>
              <a:defRPr sz="2000">
                <a:solidFill>
                  <a:schemeClr val="tx1"/>
                </a:solidFill>
                <a:latin typeface="Verdana" pitchFamily="34" charset="0"/>
                <a:ea typeface="ＭＳ Ｐゴシック" pitchFamily="34" charset="-128"/>
                <a:cs typeface="Verdana" pitchFamily="34" charset="0"/>
              </a:defRPr>
            </a:lvl1pPr>
            <a:lvl2pPr marL="185738" indent="-184150" algn="l" rtl="0" fontAlgn="base">
              <a:spcBef>
                <a:spcPct val="40000"/>
              </a:spcBef>
              <a:spcAft>
                <a:spcPct val="0"/>
              </a:spcAft>
              <a:buClr>
                <a:schemeClr val="tx1"/>
              </a:buClr>
              <a:buFont typeface="Times" charset="0"/>
              <a:buChar char="•"/>
              <a:defRPr sz="2000">
                <a:solidFill>
                  <a:schemeClr val="tx1"/>
                </a:solidFill>
                <a:latin typeface="Verdana" pitchFamily="34" charset="0"/>
                <a:ea typeface="ＭＳ Ｐゴシック" pitchFamily="34" charset="-128"/>
                <a:cs typeface="Verdana" pitchFamily="34" charset="0"/>
              </a:defRPr>
            </a:lvl2pPr>
            <a:lvl3pPr marL="414338" indent="-227013"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3pPr>
            <a:lvl4pPr marL="568325" indent="-152400" algn="l" rtl="0" fontAlgn="base">
              <a:spcBef>
                <a:spcPct val="20000"/>
              </a:spcBef>
              <a:spcAft>
                <a:spcPct val="0"/>
              </a:spcAft>
              <a:buClr>
                <a:schemeClr val="bg2"/>
              </a:buClr>
              <a:buFont typeface="Neo Sans Intel" pitchFamily="34" charset="0"/>
              <a:buChar char="–"/>
              <a:defRPr>
                <a:solidFill>
                  <a:schemeClr val="tx1"/>
                </a:solidFill>
                <a:latin typeface="Verdana" pitchFamily="34" charset="0"/>
                <a:ea typeface="ＭＳ Ｐゴシック" pitchFamily="34" charset="-128"/>
                <a:cs typeface="Verdana" pitchFamily="34" charset="0"/>
              </a:defRPr>
            </a:lvl4pPr>
            <a:lvl5pPr marL="762000" indent="-192088" algn="l" rtl="0" fontAlgn="base">
              <a:spcBef>
                <a:spcPct val="20000"/>
              </a:spcBef>
              <a:spcAft>
                <a:spcPct val="0"/>
              </a:spcAft>
              <a:buClr>
                <a:schemeClr val="bg2"/>
              </a:buClr>
              <a:buChar char="–"/>
              <a:defRPr>
                <a:solidFill>
                  <a:schemeClr val="tx1"/>
                </a:solidFill>
                <a:latin typeface="Verdana" pitchFamily="34" charset="0"/>
                <a:ea typeface="ＭＳ Ｐゴシック" pitchFamily="34" charset="-128"/>
                <a:cs typeface="Verdana" pitchFamily="34" charset="0"/>
              </a:defRPr>
            </a:lvl5pPr>
            <a:lvl6pPr marL="1219200" indent="-192088" algn="l" rtl="0" eaLnBrk="1" fontAlgn="base" hangingPunct="1">
              <a:spcBef>
                <a:spcPct val="20000"/>
              </a:spcBef>
              <a:spcAft>
                <a:spcPct val="0"/>
              </a:spcAft>
              <a:buClr>
                <a:schemeClr val="bg2"/>
              </a:buClr>
              <a:buChar char="–"/>
              <a:defRPr sz="1600">
                <a:solidFill>
                  <a:schemeClr val="tx1"/>
                </a:solidFill>
                <a:latin typeface="+mn-lt"/>
                <a:cs typeface="+mn-cs"/>
              </a:defRPr>
            </a:lvl6pPr>
            <a:lvl7pPr marL="1676400" indent="-192088" algn="l" rtl="0" eaLnBrk="1" fontAlgn="base" hangingPunct="1">
              <a:spcBef>
                <a:spcPct val="20000"/>
              </a:spcBef>
              <a:spcAft>
                <a:spcPct val="0"/>
              </a:spcAft>
              <a:buClr>
                <a:schemeClr val="bg2"/>
              </a:buClr>
              <a:buChar char="–"/>
              <a:defRPr sz="1600">
                <a:solidFill>
                  <a:schemeClr val="tx1"/>
                </a:solidFill>
                <a:latin typeface="+mn-lt"/>
                <a:cs typeface="+mn-cs"/>
              </a:defRPr>
            </a:lvl7pPr>
            <a:lvl8pPr marL="2133600" indent="-192088" algn="l" rtl="0" eaLnBrk="1" fontAlgn="base" hangingPunct="1">
              <a:spcBef>
                <a:spcPct val="20000"/>
              </a:spcBef>
              <a:spcAft>
                <a:spcPct val="0"/>
              </a:spcAft>
              <a:buClr>
                <a:schemeClr val="bg2"/>
              </a:buClr>
              <a:buChar char="–"/>
              <a:defRPr sz="1600">
                <a:solidFill>
                  <a:schemeClr val="tx1"/>
                </a:solidFill>
                <a:latin typeface="+mn-lt"/>
                <a:cs typeface="+mn-cs"/>
              </a:defRPr>
            </a:lvl8pPr>
            <a:lvl9pPr marL="2590800" indent="-192088" algn="l" rtl="0" eaLnBrk="1" fontAlgn="base" hangingPunct="1">
              <a:spcBef>
                <a:spcPct val="20000"/>
              </a:spcBef>
              <a:spcAft>
                <a:spcPct val="0"/>
              </a:spcAft>
              <a:buClr>
                <a:schemeClr val="bg2"/>
              </a:buClr>
              <a:buChar char="–"/>
              <a:defRPr sz="1600">
                <a:solidFill>
                  <a:schemeClr val="tx1"/>
                </a:solidFill>
                <a:latin typeface="+mn-lt"/>
                <a:cs typeface="+mn-cs"/>
              </a:defRPr>
            </a:lvl9pPr>
          </a:lstStyle>
          <a:p>
            <a:r>
              <a:rPr lang="en-US" sz="1800" dirty="0" smtClean="0"/>
              <a:t>Big models are hard to extract but may not be algorithmically challenging to analyze</a:t>
            </a:r>
          </a:p>
          <a:p>
            <a:pPr lvl="1"/>
            <a:r>
              <a:rPr lang="en-US" sz="1800" dirty="0" smtClean="0"/>
              <a:t>Big models are easy to use… if the tool handles connections &amp; terminations of unused nodes</a:t>
            </a:r>
          </a:p>
          <a:p>
            <a:pPr lvl="1"/>
            <a:r>
              <a:rPr lang="en-US" sz="1800" dirty="0" smtClean="0"/>
              <a:t>Big models tend to be slow</a:t>
            </a:r>
          </a:p>
          <a:p>
            <a:r>
              <a:rPr lang="en-US" sz="1800" dirty="0" smtClean="0"/>
              <a:t>Swathing and overlap algorithms may be hard to create and implement</a:t>
            </a:r>
          </a:p>
          <a:p>
            <a:endParaRPr lang="en-US" sz="1800" dirty="0" smtClean="0"/>
          </a:p>
        </p:txBody>
      </p:sp>
    </p:spTree>
    <p:extLst>
      <p:ext uri="{BB962C8B-B14F-4D97-AF65-F5344CB8AC3E}">
        <p14:creationId xmlns:p14="http://schemas.microsoft.com/office/powerpoint/2010/main" val="10517334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a:t>
            </a:r>
            <a:endParaRPr lang="en-US" dirty="0"/>
          </a:p>
        </p:txBody>
      </p:sp>
      <p:sp>
        <p:nvSpPr>
          <p:cNvPr id="3" name="Content Placeholder 2"/>
          <p:cNvSpPr>
            <a:spLocks noGrp="1"/>
          </p:cNvSpPr>
          <p:nvPr>
            <p:ph idx="1"/>
          </p:nvPr>
        </p:nvSpPr>
        <p:spPr>
          <a:xfrm>
            <a:off x="455613" y="870858"/>
            <a:ext cx="8228012" cy="5045756"/>
          </a:xfrm>
        </p:spPr>
        <p:txBody>
          <a:bodyPr/>
          <a:lstStyle/>
          <a:p>
            <a:r>
              <a:rPr lang="en-US" dirty="0" smtClean="0"/>
              <a:t>In the current proposals, the model maker controls the “destiny” of the other two segments</a:t>
            </a:r>
          </a:p>
          <a:p>
            <a:endParaRPr lang="en-US" dirty="0" smtClean="0"/>
          </a:p>
          <a:p>
            <a:pPr lvl="1"/>
            <a:r>
              <a:rPr lang="en-US" dirty="0" smtClean="0"/>
              <a:t>Can I analyze crosstalk accurately for </a:t>
            </a:r>
            <a:r>
              <a:rPr lang="en-US" dirty="0"/>
              <a:t>1000-pin </a:t>
            </a:r>
            <a:r>
              <a:rPr lang="en-US" dirty="0" smtClean="0"/>
              <a:t>device using only a two-port model?</a:t>
            </a:r>
          </a:p>
          <a:p>
            <a:pPr lvl="1"/>
            <a:endParaRPr lang="en-US" dirty="0" smtClean="0"/>
          </a:p>
          <a:p>
            <a:pPr lvl="1"/>
            <a:r>
              <a:rPr lang="en-US" dirty="0" smtClean="0"/>
              <a:t>Can I quickly generate, instantiate and use a 1000-port model if I may only be interested in two or three connections?</a:t>
            </a:r>
          </a:p>
          <a:p>
            <a:pPr lvl="1"/>
            <a:endParaRPr lang="en-US" dirty="0"/>
          </a:p>
          <a:p>
            <a:pPr lvl="1"/>
            <a:r>
              <a:rPr lang="en-US" dirty="0" smtClean="0"/>
              <a:t>Ideally, the end user would determine what model is extracted</a:t>
            </a:r>
          </a:p>
          <a:p>
            <a:r>
              <a:rPr lang="en-US" dirty="0" smtClean="0"/>
              <a:t>	</a:t>
            </a:r>
            <a:endParaRPr lang="en-US" dirty="0"/>
          </a:p>
          <a:p>
            <a:endParaRPr lang="en-US" dirty="0"/>
          </a:p>
        </p:txBody>
      </p:sp>
      <p:sp>
        <p:nvSpPr>
          <p:cNvPr id="4" name="Rounded Rectangle 3"/>
          <p:cNvSpPr/>
          <p:nvPr/>
        </p:nvSpPr>
        <p:spPr bwMode="auto">
          <a:xfrm>
            <a:off x="407773" y="4930346"/>
            <a:ext cx="8303741" cy="1272746"/>
          </a:xfrm>
          <a:prstGeom prst="roundRect">
            <a:avLst/>
          </a:prstGeom>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algn="ctr" eaLnBrk="0" hangingPunct="0"/>
            <a:r>
              <a:rPr lang="en-US" sz="3600" b="1" dirty="0" smtClean="0">
                <a:latin typeface="+mn-lt"/>
                <a:cs typeface="Arial" pitchFamily="34" charset="0"/>
              </a:rPr>
              <a:t>To be continued…</a:t>
            </a:r>
          </a:p>
        </p:txBody>
      </p:sp>
    </p:spTree>
    <p:extLst>
      <p:ext uri="{BB962C8B-B14F-4D97-AF65-F5344CB8AC3E}">
        <p14:creationId xmlns:p14="http://schemas.microsoft.com/office/powerpoint/2010/main" val="123457426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608" y="2900226"/>
            <a:ext cx="8229600" cy="889000"/>
          </a:xfrm>
        </p:spPr>
        <p:txBody>
          <a:bodyPr/>
          <a:lstStyle/>
          <a:p>
            <a:r>
              <a:rPr lang="en-US" dirty="0" smtClean="0"/>
              <a:t>PREVIOUS MATERIAL</a:t>
            </a:r>
            <a:br>
              <a:rPr lang="en-US" dirty="0" smtClean="0"/>
            </a:br>
            <a:r>
              <a:rPr lang="en-US" dirty="0" smtClean="0"/>
              <a:t>(in support of PCB pre-layout needs)</a:t>
            </a:r>
            <a:endParaRPr lang="en-US" dirty="0"/>
          </a:p>
        </p:txBody>
      </p:sp>
      <p:sp>
        <p:nvSpPr>
          <p:cNvPr id="3" name="Content Placeholder 2"/>
          <p:cNvSpPr>
            <a:spLocks noGrp="1"/>
          </p:cNvSpPr>
          <p:nvPr>
            <p:ph idx="1"/>
          </p:nvPr>
        </p:nvSpPr>
        <p:spPr/>
        <p:txBody>
          <a:bodyPr/>
          <a:lstStyle/>
          <a:p>
            <a:r>
              <a:rPr lang="en-US" dirty="0" smtClean="0"/>
              <a:t> </a:t>
            </a:r>
            <a:endParaRPr lang="en-US" dirty="0"/>
          </a:p>
        </p:txBody>
      </p:sp>
    </p:spTree>
    <p:extLst>
      <p:ext uri="{BB962C8B-B14F-4D97-AF65-F5344CB8AC3E}">
        <p14:creationId xmlns:p14="http://schemas.microsoft.com/office/powerpoint/2010/main" val="160874931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a:t>
            </a:r>
            <a:endParaRPr lang="en-US" dirty="0"/>
          </a:p>
        </p:txBody>
      </p:sp>
      <p:sp>
        <p:nvSpPr>
          <p:cNvPr id="3" name="Content Placeholder 2"/>
          <p:cNvSpPr>
            <a:spLocks noGrp="1"/>
          </p:cNvSpPr>
          <p:nvPr>
            <p:ph idx="1"/>
          </p:nvPr>
        </p:nvSpPr>
        <p:spPr>
          <a:xfrm>
            <a:off x="455613" y="933652"/>
            <a:ext cx="8228012" cy="4982962"/>
          </a:xfrm>
        </p:spPr>
        <p:txBody>
          <a:bodyPr/>
          <a:lstStyle/>
          <a:p>
            <a:r>
              <a:rPr lang="en-US" dirty="0" smtClean="0"/>
              <a:t>Present summary principles behind package model formats in-use today</a:t>
            </a:r>
          </a:p>
          <a:p>
            <a:pPr lvl="1"/>
            <a:r>
              <a:rPr lang="en-US" dirty="0" smtClean="0"/>
              <a:t>To illustrate what a generic, standard format should support</a:t>
            </a:r>
          </a:p>
          <a:p>
            <a:r>
              <a:rPr lang="en-US" dirty="0" smtClean="0"/>
              <a:t>“Format” here refers to both model content and connectivity</a:t>
            </a:r>
          </a:p>
          <a:p>
            <a:r>
              <a:rPr lang="en-US" dirty="0" smtClean="0"/>
              <a:t>Models described are for customer usage, not necessarily internal design or analyses</a:t>
            </a:r>
          </a:p>
          <a:p>
            <a:r>
              <a:rPr lang="en-US" dirty="0" smtClean="0"/>
              <a:t>These assume that the user will create the connections between the PCB, package and buffers</a:t>
            </a:r>
          </a:p>
          <a:p>
            <a:pPr lvl="1"/>
            <a:r>
              <a:rPr lang="en-US" dirty="0" smtClean="0"/>
              <a:t>Scripts/tools may be supplied to assist with connections, using the assumptions documented here</a:t>
            </a:r>
          </a:p>
          <a:p>
            <a:endParaRPr lang="en-US" dirty="0"/>
          </a:p>
          <a:p>
            <a:endParaRPr lang="en-US" dirty="0"/>
          </a:p>
          <a:p>
            <a:endParaRPr lang="en-US" dirty="0"/>
          </a:p>
        </p:txBody>
      </p:sp>
      <p:sp>
        <p:nvSpPr>
          <p:cNvPr id="4" name="Rounded Rectangle 3"/>
          <p:cNvSpPr/>
          <p:nvPr/>
        </p:nvSpPr>
        <p:spPr bwMode="auto">
          <a:xfrm>
            <a:off x="599831" y="5181600"/>
            <a:ext cx="7890933" cy="783193"/>
          </a:xfrm>
          <a:prstGeom prst="roundRect">
            <a:avLst/>
          </a:prstGeom>
          <a:solidFill>
            <a:srgbClr val="000099"/>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a:lnSpc>
                <a:spcPct val="100000"/>
              </a:lnSpc>
              <a:spcBef>
                <a:spcPts val="0"/>
              </a:spcBef>
            </a:pPr>
            <a:r>
              <a:rPr lang="en-US" sz="2000" dirty="0" smtClean="0">
                <a:solidFill>
                  <a:schemeClr val="bg1"/>
                </a:solidFill>
                <a:latin typeface="+mj-lt"/>
                <a:cs typeface="Verdana" pitchFamily="34" charset="0"/>
              </a:rPr>
              <a:t>This is </a:t>
            </a:r>
            <a:r>
              <a:rPr lang="en-US" sz="2000" u="sng" dirty="0" smtClean="0">
                <a:solidFill>
                  <a:schemeClr val="bg1"/>
                </a:solidFill>
                <a:latin typeface="+mj-lt"/>
                <a:cs typeface="Verdana" pitchFamily="34" charset="0"/>
              </a:rPr>
              <a:t>not</a:t>
            </a:r>
            <a:r>
              <a:rPr lang="en-US" sz="2000" dirty="0" smtClean="0">
                <a:solidFill>
                  <a:schemeClr val="bg1"/>
                </a:solidFill>
                <a:latin typeface="+mj-lt"/>
                <a:cs typeface="Verdana" pitchFamily="34" charset="0"/>
              </a:rPr>
              <a:t> an exhaustive description of formats currently in-use across groups</a:t>
            </a:r>
            <a:endParaRPr lang="en-US" sz="2000" b="0" dirty="0" smtClean="0">
              <a:solidFill>
                <a:schemeClr val="bg1"/>
              </a:solidFill>
              <a:latin typeface="+mj-lt"/>
              <a:cs typeface="Verdana" pitchFamily="34" charset="0"/>
            </a:endParaRPr>
          </a:p>
        </p:txBody>
      </p:sp>
    </p:spTree>
    <p:extLst>
      <p:ext uri="{BB962C8B-B14F-4D97-AF65-F5344CB8AC3E}">
        <p14:creationId xmlns:p14="http://schemas.microsoft.com/office/powerpoint/2010/main" val="10583362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Package Model Format Summary (SerDes)</a:t>
            </a:r>
            <a:endParaRPr lang="en-US" dirty="0"/>
          </a:p>
        </p:txBody>
      </p:sp>
      <p:sp>
        <p:nvSpPr>
          <p:cNvPr id="2" name="Content Placeholder 1"/>
          <p:cNvSpPr>
            <a:spLocks noGrp="1"/>
          </p:cNvSpPr>
          <p:nvPr>
            <p:ph idx="1"/>
          </p:nvPr>
        </p:nvSpPr>
        <p:spPr>
          <a:xfrm>
            <a:off x="455613" y="789272"/>
            <a:ext cx="8228012" cy="5127341"/>
          </a:xfrm>
        </p:spPr>
        <p:txBody>
          <a:bodyPr/>
          <a:lstStyle/>
          <a:p>
            <a:r>
              <a:rPr lang="en-US" sz="1600" dirty="0" smtClean="0"/>
              <a:t>Behavioral/electrical – structural data is not provided</a:t>
            </a:r>
          </a:p>
          <a:p>
            <a:r>
              <a:rPr lang="en-US" sz="1600" dirty="0" smtClean="0"/>
              <a:t>Separate models usually provided per interface</a:t>
            </a:r>
          </a:p>
          <a:p>
            <a:pPr marL="528638" lvl="1" indent="-342900">
              <a:buFont typeface="Arial" pitchFamily="34" charset="0"/>
              <a:buChar char="•"/>
            </a:pPr>
            <a:r>
              <a:rPr lang="en-US" sz="1600" dirty="0" smtClean="0"/>
              <a:t>Further separated by TX vs. RX usage</a:t>
            </a:r>
          </a:p>
          <a:p>
            <a:r>
              <a:rPr lang="en-US" sz="1600" dirty="0"/>
              <a:t>Six-line, </a:t>
            </a:r>
            <a:r>
              <a:rPr lang="en-US" sz="1600" dirty="0" smtClean="0"/>
              <a:t>three-differential-pair </a:t>
            </a:r>
            <a:r>
              <a:rPr lang="en-US" sz="1600" dirty="0"/>
              <a:t>structure, as crosstalk is critical</a:t>
            </a:r>
          </a:p>
          <a:p>
            <a:r>
              <a:rPr lang="en-US" sz="1600" dirty="0" smtClean="0"/>
              <a:t>SPICE subcircuit of subcircuits</a:t>
            </a:r>
          </a:p>
          <a:p>
            <a:pPr marL="528638" lvl="1" indent="-342900">
              <a:buFont typeface="Arial" pitchFamily="34" charset="0"/>
              <a:buChar char="•"/>
            </a:pPr>
            <a:r>
              <a:rPr lang="en-US" sz="1600" dirty="0" smtClean="0"/>
              <a:t>May includes via, routing, ball, etc. as separate subcircuits</a:t>
            </a:r>
          </a:p>
          <a:p>
            <a:pPr marL="528638" lvl="1" indent="-342900">
              <a:buFont typeface="Arial" pitchFamily="34" charset="0"/>
              <a:buChar char="•"/>
            </a:pPr>
            <a:r>
              <a:rPr lang="en-US" sz="1600" dirty="0" smtClean="0"/>
              <a:t>Mix of tabular W-elements and coupled SPICE circuits</a:t>
            </a:r>
          </a:p>
          <a:p>
            <a:pPr marL="528638" lvl="1" indent="-342900">
              <a:buFont typeface="Arial" pitchFamily="34" charset="0"/>
              <a:buChar char="•"/>
            </a:pPr>
            <a:r>
              <a:rPr lang="en-US" sz="1600" dirty="0"/>
              <a:t>One reference (no power rails</a:t>
            </a:r>
            <a:r>
              <a:rPr lang="en-US" sz="1600" dirty="0" smtClean="0"/>
              <a:t>)</a:t>
            </a:r>
          </a:p>
          <a:p>
            <a:r>
              <a:rPr lang="en-US" sz="1600" dirty="0" smtClean="0"/>
              <a:t>W-element lengths passed in through parameters</a:t>
            </a:r>
          </a:p>
          <a:p>
            <a:r>
              <a:rPr lang="en-US" sz="1600" dirty="0" smtClean="0"/>
              <a:t>Separate “corner” subcircuits provided, primarily for impedance and propagation delay variations</a:t>
            </a:r>
          </a:p>
          <a:p>
            <a:pPr marL="471488" lvl="1" indent="-285750">
              <a:buFont typeface="Arial" pitchFamily="34" charset="0"/>
              <a:buChar char="•"/>
            </a:pPr>
            <a:r>
              <a:rPr lang="en-US" sz="1600" dirty="0" smtClean="0"/>
              <a:t>May be more than three corners depending on package structure</a:t>
            </a:r>
          </a:p>
          <a:p>
            <a:r>
              <a:rPr lang="en-US" sz="1600" dirty="0" smtClean="0"/>
              <a:t>Separate information provided on lengths</a:t>
            </a:r>
          </a:p>
          <a:p>
            <a:pPr lvl="1"/>
            <a:r>
              <a:rPr lang="en-US" sz="1600" dirty="0" smtClean="0"/>
              <a:t>Documentation provides length ranges and per-signal lengths </a:t>
            </a:r>
          </a:p>
          <a:p>
            <a:r>
              <a:rPr lang="en-US" sz="1600" dirty="0" smtClean="0"/>
              <a:t>Oriented toward time-domain analysis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Intel_LTtemplate_121410">
  <a:themeElements>
    <a:clrScheme name="intel2011">
      <a:dk1>
        <a:srgbClr val="061922"/>
      </a:dk1>
      <a:lt1>
        <a:srgbClr val="FFFFFF"/>
      </a:lt1>
      <a:dk2>
        <a:srgbClr val="939598"/>
      </a:dk2>
      <a:lt2>
        <a:srgbClr val="B4BABD"/>
      </a:lt2>
      <a:accent1>
        <a:srgbClr val="0071C5"/>
      </a:accent1>
      <a:accent2>
        <a:srgbClr val="00AEEF"/>
      </a:accent2>
      <a:accent3>
        <a:srgbClr val="004280"/>
      </a:accent3>
      <a:accent4>
        <a:srgbClr val="FFDA00"/>
      </a:accent4>
      <a:accent5>
        <a:srgbClr val="A6CE39"/>
      </a:accent5>
      <a:accent6>
        <a:srgbClr val="FDB813"/>
      </a:accent6>
      <a:hlink>
        <a:srgbClr val="0071C5"/>
      </a:hlink>
      <a:folHlink>
        <a:srgbClr val="00AEEF"/>
      </a:folHlink>
    </a:clrScheme>
    <a:fontScheme name="Intel Verdana">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a:spPr>
      <a:bodyPr vert="horz" wrap="none" lIns="91440" tIns="45720" rIns="91440" bIns="45720" numCol="1" rtlCol="0" anchor="ctr" anchorCtr="0" compatLnSpc="1">
        <a:prstTxWarp prst="textNoShape">
          <a:avLst/>
        </a:prstTxWarp>
      </a:bodyPr>
      <a:lstStyle>
        <a:defPPr eaLnBrk="0" hangingPunct="0">
          <a:defRPr sz="2000" b="1" smtClean="0">
            <a:latin typeface="Neo Sans Intel" pitchFamily="34" charset="0"/>
            <a:cs typeface="Arial" pitchFamily="34"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Neo Sans Intel" pitchFamily="34" charset="0"/>
            <a:cs typeface="Arial" pitchFamily="34"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2_intel_template_1_111605_BLUE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2_intel_template_1_111605_BLUE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
      <a:clrScheme name="2_intel_template_1_111605_BLUE 3">
        <a:dk1>
          <a:srgbClr val="000000"/>
        </a:dk1>
        <a:lt1>
          <a:srgbClr val="FFFFFF"/>
        </a:lt1>
        <a:dk2>
          <a:srgbClr val="DDDDDD"/>
        </a:dk2>
        <a:lt2>
          <a:srgbClr val="5F5F5F"/>
        </a:lt2>
        <a:accent1>
          <a:srgbClr val="A6CAE1"/>
        </a:accent1>
        <a:accent2>
          <a:srgbClr val="567EB9"/>
        </a:accent2>
        <a:accent3>
          <a:srgbClr val="FFFFFF"/>
        </a:accent3>
        <a:accent4>
          <a:srgbClr val="000000"/>
        </a:accent4>
        <a:accent5>
          <a:srgbClr val="D0E1EE"/>
        </a:accent5>
        <a:accent6>
          <a:srgbClr val="4D72A7"/>
        </a:accent6>
        <a:hlink>
          <a:srgbClr val="0860A8"/>
        </a:hlink>
        <a:folHlink>
          <a:srgbClr val="0C2E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1E05BC26083824DB2546712883D286F" ma:contentTypeVersion="0" ma:contentTypeDescription="Create a new document." ma:contentTypeScope="" ma:versionID="7be4ca5ea8e93d45448cc98ca8386b0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5CC5FB6-44E0-47C0-972B-EBB94824D4B0}">
  <ds:schemaRefs>
    <ds:schemaRef ds:uri="http://schemas.microsoft.com/sharepoint/v3/contenttype/forms"/>
  </ds:schemaRefs>
</ds:datastoreItem>
</file>

<file path=customXml/itemProps2.xml><?xml version="1.0" encoding="utf-8"?>
<ds:datastoreItem xmlns:ds="http://schemas.openxmlformats.org/officeDocument/2006/customXml" ds:itemID="{14A94C8E-3E2B-4AD9-8D67-7815198BE085}">
  <ds:schemaRefs>
    <ds:schemaRef ds:uri="http://schemas.microsoft.com/office/2006/documentManagement/types"/>
    <ds:schemaRef ds:uri="http://www.w3.org/XML/1998/namespace"/>
    <ds:schemaRef ds:uri="http://purl.org/dc/terms/"/>
    <ds:schemaRef ds:uri="http://schemas.openxmlformats.org/package/2006/metadata/core-properties"/>
    <ds:schemaRef ds:uri="http://purl.org/dc/dcmitype/"/>
    <ds:schemaRef ds:uri="http://purl.org/dc/elements/1.1/"/>
    <ds:schemaRef ds:uri="http://schemas.microsoft.com/office/2006/metadata/properties"/>
  </ds:schemaRefs>
</ds:datastoreItem>
</file>

<file path=customXml/itemProps3.xml><?xml version="1.0" encoding="utf-8"?>
<ds:datastoreItem xmlns:ds="http://schemas.openxmlformats.org/officeDocument/2006/customXml" ds:itemID="{BDD2175F-1B0C-4243-BC5D-5F5F8E5CB2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Intel_LTtemplate_121410.potx</Template>
  <TotalTime>10566</TotalTime>
  <Words>1295</Words>
  <Application>Microsoft Office PowerPoint</Application>
  <PresentationFormat>On-screen Show (4:3)</PresentationFormat>
  <Paragraphs>133</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Intel_LTtemplate_121410</vt:lpstr>
      <vt:lpstr>Package Model Format Needs Revised with additional material  Part 1…</vt:lpstr>
      <vt:lpstr>Legal Disclaimers</vt:lpstr>
      <vt:lpstr>Additional Material</vt:lpstr>
      <vt:lpstr>Usage Models</vt:lpstr>
      <vt:lpstr>Modeling Choices</vt:lpstr>
      <vt:lpstr>Key Issue</vt:lpstr>
      <vt:lpstr>PREVIOUS MATERIAL (in support of PCB pre-layout needs)</vt:lpstr>
      <vt:lpstr>Intent</vt:lpstr>
      <vt:lpstr>Package Model Format Summary (SerDes)</vt:lpstr>
      <vt:lpstr>Package Model Format Summary (Memory)</vt:lpstr>
      <vt:lpstr>Thoughts on a Generic Format</vt:lpstr>
      <vt:lpstr>PowerPoint Presentation</vt:lpstr>
    </vt:vector>
  </TitlesOfParts>
  <Company>Red Peak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 Integrity Discussion</dc:title>
  <dc:creator>Tommy Cheung, Michael Mirmak</dc:creator>
  <cp:keywords>signal integrity, simulation, RFA, DOE, RSM, UPM</cp:keywords>
  <cp:lastModifiedBy>Michael Mirmak</cp:lastModifiedBy>
  <cp:revision>735</cp:revision>
  <dcterms:created xsi:type="dcterms:W3CDTF">2010-12-14T21:35:33Z</dcterms:created>
  <dcterms:modified xsi:type="dcterms:W3CDTF">2012-09-11T19:52:36Z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0x010100C1E05BC26083824DB2546712883D286F</vt:lpwstr>
  </property>
</Properties>
</file>